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3.jpg" ContentType="image/png"/>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5" r:id="rId4"/>
    <p:sldId id="276" r:id="rId5"/>
    <p:sldId id="277" r:id="rId6"/>
    <p:sldId id="258" r:id="rId7"/>
    <p:sldId id="259" r:id="rId8"/>
    <p:sldId id="260" r:id="rId9"/>
    <p:sldId id="261" r:id="rId10"/>
    <p:sldId id="262" r:id="rId11"/>
    <p:sldId id="263" r:id="rId12"/>
    <p:sldId id="278" r:id="rId13"/>
    <p:sldId id="264" r:id="rId14"/>
    <p:sldId id="265" r:id="rId15"/>
    <p:sldId id="266" r:id="rId16"/>
    <p:sldId id="268" r:id="rId17"/>
    <p:sldId id="269" r:id="rId18"/>
    <p:sldId id="270" r:id="rId19"/>
    <p:sldId id="279" r:id="rId2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2"/>
    <a:srgbClr val="D9E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80216535433064E-2"/>
          <c:y val="0.12907824803149606"/>
          <c:w val="0.9025031167979003"/>
          <c:h val="0.71726328740157486"/>
        </c:manualLayout>
      </c:layout>
      <c:barChart>
        <c:barDir val="col"/>
        <c:grouping val="clustered"/>
        <c:varyColors val="0"/>
        <c:ser>
          <c:idx val="0"/>
          <c:order val="0"/>
          <c:tx>
            <c:strRef>
              <c:f>Blad1!$B$1</c:f>
              <c:strCache>
                <c:ptCount val="1"/>
                <c:pt idx="0">
                  <c:v>2013</c:v>
                </c:pt>
              </c:strCache>
            </c:strRef>
          </c:tx>
          <c:spPr>
            <a:solidFill>
              <a:schemeClr val="accent1"/>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Blad1!$B$2:$B$5</c:f>
              <c:numCache>
                <c:formatCode>General</c:formatCode>
                <c:ptCount val="4"/>
                <c:pt idx="0">
                  <c:v>57</c:v>
                </c:pt>
                <c:pt idx="1">
                  <c:v>80</c:v>
                </c:pt>
                <c:pt idx="2">
                  <c:v>108</c:v>
                </c:pt>
                <c:pt idx="3">
                  <c:v>122</c:v>
                </c:pt>
              </c:numCache>
            </c:numRef>
          </c:val>
        </c:ser>
        <c:ser>
          <c:idx val="1"/>
          <c:order val="1"/>
          <c:tx>
            <c:strRef>
              <c:f>Blad1!$C$1</c:f>
              <c:strCache>
                <c:ptCount val="1"/>
                <c:pt idx="0">
                  <c:v>2014</c:v>
                </c:pt>
              </c:strCache>
            </c:strRef>
          </c:tx>
          <c:spPr>
            <a:solidFill>
              <a:schemeClr val="accent2"/>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Blad1!$C$2:$C$5</c:f>
              <c:numCache>
                <c:formatCode>General</c:formatCode>
                <c:ptCount val="4"/>
                <c:pt idx="0">
                  <c:v>40</c:v>
                </c:pt>
                <c:pt idx="1">
                  <c:v>135</c:v>
                </c:pt>
                <c:pt idx="2">
                  <c:v>182</c:v>
                </c:pt>
                <c:pt idx="3">
                  <c:v>117</c:v>
                </c:pt>
              </c:numCache>
            </c:numRef>
          </c:val>
        </c:ser>
        <c:ser>
          <c:idx val="2"/>
          <c:order val="2"/>
          <c:tx>
            <c:strRef>
              <c:f>Blad1!$D$1</c:f>
              <c:strCache>
                <c:ptCount val="1"/>
                <c:pt idx="0">
                  <c:v>2015</c:v>
                </c:pt>
              </c:strCache>
            </c:strRef>
          </c:tx>
          <c:spPr>
            <a:solidFill>
              <a:schemeClr val="accent3"/>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Blad1!$D$2:$D$5</c:f>
              <c:numCache>
                <c:formatCode>General</c:formatCode>
                <c:ptCount val="4"/>
                <c:pt idx="0">
                  <c:v>62</c:v>
                </c:pt>
                <c:pt idx="1">
                  <c:v>144</c:v>
                </c:pt>
                <c:pt idx="2">
                  <c:v>174</c:v>
                </c:pt>
                <c:pt idx="3">
                  <c:v>97</c:v>
                </c:pt>
              </c:numCache>
            </c:numRef>
          </c:val>
        </c:ser>
        <c:dLbls>
          <c:showLegendKey val="0"/>
          <c:showVal val="0"/>
          <c:showCatName val="0"/>
          <c:showSerName val="0"/>
          <c:showPercent val="0"/>
          <c:showBubbleSize val="0"/>
        </c:dLbls>
        <c:gapWidth val="219"/>
        <c:overlap val="-27"/>
        <c:axId val="131558776"/>
        <c:axId val="131556032"/>
      </c:barChart>
      <c:catAx>
        <c:axId val="13155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31556032"/>
        <c:crosses val="autoZero"/>
        <c:auto val="1"/>
        <c:lblAlgn val="ctr"/>
        <c:lblOffset val="100"/>
        <c:noMultiLvlLbl val="0"/>
      </c:catAx>
      <c:valAx>
        <c:axId val="131556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31558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92611734859115E-2"/>
          <c:y val="8.8453248031496054E-2"/>
          <c:w val="0.96000738826514087"/>
          <c:h val="0.73913828740157483"/>
        </c:manualLayout>
      </c:layout>
      <c:barChart>
        <c:barDir val="col"/>
        <c:grouping val="clustered"/>
        <c:varyColors val="0"/>
        <c:ser>
          <c:idx val="0"/>
          <c:order val="0"/>
          <c:tx>
            <c:strRef>
              <c:f>Blad1!$B$1</c:f>
              <c:strCache>
                <c:ptCount val="1"/>
                <c:pt idx="0">
                  <c:v>2013</c:v>
                </c:pt>
              </c:strCache>
            </c:strRef>
          </c:tx>
          <c:spPr>
            <a:solidFill>
              <a:schemeClr val="accent1"/>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Blad1!$B$2:$B$5</c:f>
              <c:numCache>
                <c:formatCode>General</c:formatCode>
                <c:ptCount val="4"/>
                <c:pt idx="0">
                  <c:v>4</c:v>
                </c:pt>
                <c:pt idx="1">
                  <c:v>7</c:v>
                </c:pt>
                <c:pt idx="2">
                  <c:v>4</c:v>
                </c:pt>
                <c:pt idx="3">
                  <c:v>2</c:v>
                </c:pt>
              </c:numCache>
            </c:numRef>
          </c:val>
        </c:ser>
        <c:ser>
          <c:idx val="1"/>
          <c:order val="1"/>
          <c:tx>
            <c:strRef>
              <c:f>Blad1!$C$1</c:f>
              <c:strCache>
                <c:ptCount val="1"/>
                <c:pt idx="0">
                  <c:v>2014</c:v>
                </c:pt>
              </c:strCache>
            </c:strRef>
          </c:tx>
          <c:spPr>
            <a:solidFill>
              <a:schemeClr val="accent2"/>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Blad1!$C$2:$C$5</c:f>
              <c:numCache>
                <c:formatCode>General</c:formatCode>
                <c:ptCount val="4"/>
                <c:pt idx="0">
                  <c:v>6</c:v>
                </c:pt>
                <c:pt idx="1">
                  <c:v>6</c:v>
                </c:pt>
                <c:pt idx="2">
                  <c:v>5</c:v>
                </c:pt>
                <c:pt idx="3">
                  <c:v>2</c:v>
                </c:pt>
              </c:numCache>
            </c:numRef>
          </c:val>
        </c:ser>
        <c:ser>
          <c:idx val="2"/>
          <c:order val="2"/>
          <c:tx>
            <c:strRef>
              <c:f>Blad1!$D$1</c:f>
              <c:strCache>
                <c:ptCount val="1"/>
                <c:pt idx="0">
                  <c:v>2015</c:v>
                </c:pt>
              </c:strCache>
            </c:strRef>
          </c:tx>
          <c:spPr>
            <a:solidFill>
              <a:schemeClr val="accent3"/>
            </a:solidFill>
            <a:ln>
              <a:noFill/>
            </a:ln>
            <a:effectLst/>
          </c:spPr>
          <c:invertIfNegative val="0"/>
          <c:cat>
            <c:strRef>
              <c:f>Blad1!$A$2:$A$5</c:f>
              <c:strCache>
                <c:ptCount val="4"/>
                <c:pt idx="0">
                  <c:v>Woninginbraken</c:v>
                </c:pt>
                <c:pt idx="1">
                  <c:v>Auto inbraken</c:v>
                </c:pt>
                <c:pt idx="2">
                  <c:v>Overlast jeugd</c:v>
                </c:pt>
                <c:pt idx="3">
                  <c:v>Vernielingen</c:v>
                </c:pt>
              </c:strCache>
            </c:strRef>
          </c:cat>
          <c:val>
            <c:numRef>
              <c:f>Blad1!$D$2:$D$5</c:f>
              <c:numCache>
                <c:formatCode>General</c:formatCode>
                <c:ptCount val="4"/>
                <c:pt idx="0">
                  <c:v>3</c:v>
                </c:pt>
                <c:pt idx="1">
                  <c:v>3</c:v>
                </c:pt>
                <c:pt idx="2">
                  <c:v>3</c:v>
                </c:pt>
                <c:pt idx="3">
                  <c:v>0</c:v>
                </c:pt>
              </c:numCache>
            </c:numRef>
          </c:val>
        </c:ser>
        <c:dLbls>
          <c:showLegendKey val="0"/>
          <c:showVal val="0"/>
          <c:showCatName val="0"/>
          <c:showSerName val="0"/>
          <c:showPercent val="0"/>
          <c:showBubbleSize val="0"/>
        </c:dLbls>
        <c:gapWidth val="219"/>
        <c:overlap val="-27"/>
        <c:axId val="131559952"/>
        <c:axId val="131560344"/>
      </c:barChart>
      <c:catAx>
        <c:axId val="13155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31560344"/>
        <c:crosses val="autoZero"/>
        <c:auto val="1"/>
        <c:lblAlgn val="ctr"/>
        <c:lblOffset val="100"/>
        <c:noMultiLvlLbl val="0"/>
      </c:catAx>
      <c:valAx>
        <c:axId val="131560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31559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84B48-77BC-4936-8184-06E99CC4C96C}" type="datetimeFigureOut">
              <a:rPr lang="nl-NL" smtClean="0"/>
              <a:t>29-3-2016</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13AB7-5F8D-4066-9080-4B63FAD0C0D1}" type="slidenum">
              <a:rPr lang="nl-NL" smtClean="0"/>
              <a:t>‹nr.›</a:t>
            </a:fld>
            <a:endParaRPr lang="nl-NL"/>
          </a:p>
        </p:txBody>
      </p:sp>
    </p:spTree>
    <p:extLst>
      <p:ext uri="{BB962C8B-B14F-4D97-AF65-F5344CB8AC3E}">
        <p14:creationId xmlns:p14="http://schemas.microsoft.com/office/powerpoint/2010/main" val="109016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altLang="nl-NL" dirty="0" smtClean="0"/>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a:t>
            </a:fld>
            <a:endParaRPr lang="nl-NL"/>
          </a:p>
        </p:txBody>
      </p:sp>
    </p:spTree>
    <p:extLst>
      <p:ext uri="{BB962C8B-B14F-4D97-AF65-F5344CB8AC3E}">
        <p14:creationId xmlns:p14="http://schemas.microsoft.com/office/powerpoint/2010/main" val="1244526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Behandel deze dia uitgebreid!</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14</a:t>
            </a:fld>
            <a:endParaRPr lang="nl-NL"/>
          </a:p>
        </p:txBody>
      </p:sp>
    </p:spTree>
    <p:extLst>
      <p:ext uri="{BB962C8B-B14F-4D97-AF65-F5344CB8AC3E}">
        <p14:creationId xmlns:p14="http://schemas.microsoft.com/office/powerpoint/2010/main" val="294553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De animatiefilm laat een aantal verdachte situaties zien, en vervolgens welke informatie wij nodig hebben.</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15</a:t>
            </a:fld>
            <a:endParaRPr lang="nl-NL"/>
          </a:p>
        </p:txBody>
      </p:sp>
    </p:spTree>
    <p:extLst>
      <p:ext uri="{BB962C8B-B14F-4D97-AF65-F5344CB8AC3E}">
        <p14:creationId xmlns:p14="http://schemas.microsoft.com/office/powerpoint/2010/main" val="336444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Kies ervoor om nadat het filmpje is vertoond, het beeld op pauze te zetten (voordat ‘</a:t>
            </a:r>
            <a:r>
              <a:rPr lang="nl-NL" altLang="nl-NL" dirty="0" err="1" smtClean="0"/>
              <a:t>Did</a:t>
            </a:r>
            <a:r>
              <a:rPr lang="nl-NL" altLang="nl-NL" dirty="0" smtClean="0"/>
              <a:t> </a:t>
            </a:r>
            <a:r>
              <a:rPr lang="nl-NL" altLang="nl-NL" dirty="0" err="1" smtClean="0"/>
              <a:t>you</a:t>
            </a:r>
            <a:r>
              <a:rPr lang="nl-NL" altLang="nl-NL" dirty="0" smtClean="0"/>
              <a:t> </a:t>
            </a:r>
            <a:r>
              <a:rPr lang="nl-NL" altLang="nl-NL" dirty="0" err="1" smtClean="0"/>
              <a:t>notice</a:t>
            </a:r>
            <a:r>
              <a:rPr lang="nl-NL" altLang="nl-NL" dirty="0" smtClean="0"/>
              <a:t> the 21 changes’ in beeld komt!). Stel dan de vraag: wie heeft er iets opvallends gezien?</a:t>
            </a:r>
          </a:p>
          <a:p>
            <a:endParaRPr lang="nl-NL" altLang="nl-NL" dirty="0" smtClean="0"/>
          </a:p>
          <a:p>
            <a:r>
              <a:rPr lang="nl-NL" altLang="nl-NL" dirty="0" smtClean="0"/>
              <a:t>Wederom: leg de nadruk niet op het negatieve ‘melden heeft geen zin, want mensen kunnen toch geen signalement doorgeven’, maar op het positieve ‘let goed op hoe iemand eruitziet als er iets gebeurd’.</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17</a:t>
            </a:fld>
            <a:endParaRPr lang="nl-NL"/>
          </a:p>
        </p:txBody>
      </p:sp>
    </p:spTree>
    <p:extLst>
      <p:ext uri="{BB962C8B-B14F-4D97-AF65-F5344CB8AC3E}">
        <p14:creationId xmlns:p14="http://schemas.microsoft.com/office/powerpoint/2010/main" val="382347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Zet hierin waargebeurde voorbeelden van misdrijven die zijn opgelost door een melding van een burger. </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18</a:t>
            </a:fld>
            <a:endParaRPr lang="nl-NL"/>
          </a:p>
        </p:txBody>
      </p:sp>
    </p:spTree>
    <p:extLst>
      <p:ext uri="{BB962C8B-B14F-4D97-AF65-F5344CB8AC3E}">
        <p14:creationId xmlns:p14="http://schemas.microsoft.com/office/powerpoint/2010/main" val="233485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tLang="nl-NL" dirty="0" smtClean="0"/>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2</a:t>
            </a:fld>
            <a:endParaRPr lang="nl-NL"/>
          </a:p>
        </p:txBody>
      </p:sp>
    </p:spTree>
    <p:extLst>
      <p:ext uri="{BB962C8B-B14F-4D97-AF65-F5344CB8AC3E}">
        <p14:creationId xmlns:p14="http://schemas.microsoft.com/office/powerpoint/2010/main" val="166122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Vraag de mensen niet te overleggen en het signalement van de collega in burger te geven. </a:t>
            </a:r>
          </a:p>
          <a:p>
            <a:r>
              <a:rPr lang="nl-NL" altLang="nl-NL" dirty="0" smtClean="0"/>
              <a:t>Resultaat zal zijn dat weinig mensen een goed signalement kunnen opgeven. Leg uit hoe dit komt (bij gevaar: kokervisie, natuurlijke reactie, focussen op gevaar, hoe dit gevaar er precies uit ziet maakt niet uit). Leg hierbij de nadruk dat het niet onmogelijk is een goed signalement door te geven, maar dat je er bewust van moet zijn dat je gaat focussen op hoe iemand eruit ziet. </a:t>
            </a:r>
          </a:p>
          <a:p>
            <a:endParaRPr lang="nl-NL" altLang="nl-NL" dirty="0" smtClean="0"/>
          </a:p>
          <a:p>
            <a:r>
              <a:rPr lang="nl-NL" altLang="nl-NL" dirty="0" smtClean="0"/>
              <a:t>Hierna kan je ervoor kiezen even de mensen te laten ‘uitrazen’…</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6</a:t>
            </a:fld>
            <a:endParaRPr lang="nl-NL"/>
          </a:p>
        </p:txBody>
      </p:sp>
    </p:spTree>
    <p:extLst>
      <p:ext uri="{BB962C8B-B14F-4D97-AF65-F5344CB8AC3E}">
        <p14:creationId xmlns:p14="http://schemas.microsoft.com/office/powerpoint/2010/main" val="289490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Discussiemoment. Vraag de mensen ook of ze weten wat er met hun melding is gebeurd en of ze ook zijn teruggebeld over de afloop van de zaak </a:t>
            </a:r>
            <a:r>
              <a:rPr lang="nl-NL" altLang="nl-NL" dirty="0" err="1" smtClean="0"/>
              <a:t>nav</a:t>
            </a:r>
            <a:r>
              <a:rPr lang="nl-NL" altLang="nl-NL" dirty="0" smtClean="0"/>
              <a:t> hun melding. Hier moeten we als politie scherp op zijn en we kunnen leren van de beleving en bevinding van de burgers.</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7</a:t>
            </a:fld>
            <a:endParaRPr lang="nl-NL"/>
          </a:p>
        </p:txBody>
      </p:sp>
    </p:spTree>
    <p:extLst>
      <p:ext uri="{BB962C8B-B14F-4D97-AF65-F5344CB8AC3E}">
        <p14:creationId xmlns:p14="http://schemas.microsoft.com/office/powerpoint/2010/main" val="256090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smtClean="0"/>
              <a:t>Je kan voordat de film begint de vraag ‘Wanneer zou u 112 bellen’ stellen. Kan ook erna:</a:t>
            </a:r>
          </a:p>
          <a:p>
            <a:r>
              <a:rPr lang="nl-NL" altLang="nl-NL" dirty="0" smtClean="0"/>
              <a:t>-als een onbekend iemand zijn voertuig parkeert met de lichten en motor nog aan</a:t>
            </a:r>
          </a:p>
          <a:p>
            <a:r>
              <a:rPr lang="nl-NL" altLang="nl-NL" dirty="0" smtClean="0"/>
              <a:t>-als diegene richting de tuin loopt</a:t>
            </a:r>
          </a:p>
          <a:p>
            <a:r>
              <a:rPr lang="nl-NL" altLang="nl-NL" dirty="0" smtClean="0"/>
              <a:t>-als je ziet dat hij over de schutting klimt</a:t>
            </a:r>
          </a:p>
          <a:p>
            <a:r>
              <a:rPr lang="nl-NL" altLang="nl-NL" dirty="0" smtClean="0"/>
              <a:t>-als de persoon een bivakmuts op doet</a:t>
            </a:r>
          </a:p>
          <a:p>
            <a:endParaRPr lang="nl-NL" altLang="nl-NL" dirty="0" smtClean="0"/>
          </a:p>
          <a:p>
            <a:r>
              <a:rPr lang="nl-NL" altLang="nl-NL" dirty="0" smtClean="0"/>
              <a:t>Naar aanleiding van de film komen ALTIJD de volgende vraag:</a:t>
            </a:r>
          </a:p>
          <a:p>
            <a:r>
              <a:rPr lang="nl-NL" altLang="nl-NL" dirty="0" smtClean="0"/>
              <a:t>-de melder wordt bedankt als de verdachte dat nog kan zien. Is er dan geen kans op represailles?</a:t>
            </a:r>
            <a:br>
              <a:rPr lang="nl-NL" altLang="nl-NL" dirty="0" smtClean="0"/>
            </a:br>
            <a:r>
              <a:rPr lang="nl-NL" altLang="nl-NL" dirty="0" smtClean="0">
                <a:sym typeface="Wingdings" panose="05000000000000000000" pitchFamily="2" charset="2"/>
              </a:rPr>
              <a:t> dit is een van de grootste redenen om zaken niet bij de politie te bellen. Leg de procedure uit van het </a:t>
            </a:r>
            <a:r>
              <a:rPr lang="nl-NL" altLang="nl-NL" dirty="0" err="1" smtClean="0">
                <a:sym typeface="Wingdings" panose="05000000000000000000" pitchFamily="2" charset="2"/>
              </a:rPr>
              <a:t>terugmelden</a:t>
            </a:r>
            <a:r>
              <a:rPr lang="nl-NL" altLang="nl-NL" dirty="0" smtClean="0">
                <a:sym typeface="Wingdings" panose="05000000000000000000" pitchFamily="2" charset="2"/>
              </a:rPr>
              <a:t> en dat in de praktijk represailles niet tot </a:t>
            </a:r>
            <a:r>
              <a:rPr lang="nl-NL" altLang="nl-NL" dirty="0" err="1" smtClean="0">
                <a:sym typeface="Wingdings" panose="05000000000000000000" pitchFamily="2" charset="2"/>
              </a:rPr>
              <a:t>nauwelijk</a:t>
            </a:r>
            <a:r>
              <a:rPr lang="nl-NL" altLang="nl-NL" dirty="0" smtClean="0">
                <a:sym typeface="Wingdings" panose="05000000000000000000" pitchFamily="2" charset="2"/>
              </a:rPr>
              <a:t> voor komen. </a:t>
            </a:r>
          </a:p>
          <a:p>
            <a:endParaRPr lang="nl-NL" altLang="nl-NL" dirty="0" smtClean="0">
              <a:sym typeface="Wingdings" panose="05000000000000000000" pitchFamily="2" charset="2"/>
            </a:endParaRPr>
          </a:p>
          <a:p>
            <a:r>
              <a:rPr lang="nl-NL" altLang="nl-NL" dirty="0" smtClean="0">
                <a:sym typeface="Wingdings" panose="05000000000000000000" pitchFamily="2" charset="2"/>
              </a:rPr>
              <a:t>Besteed ook aandacht aan het feit dat de politie zonder zwaailicht en sirene door rood rijd!</a:t>
            </a:r>
            <a:endParaRPr lang="nl-NL" altLang="nl-NL" dirty="0" smtClean="0"/>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8</a:t>
            </a:fld>
            <a:endParaRPr lang="nl-NL"/>
          </a:p>
        </p:txBody>
      </p:sp>
    </p:spTree>
    <p:extLst>
      <p:ext uri="{BB962C8B-B14F-4D97-AF65-F5344CB8AC3E}">
        <p14:creationId xmlns:p14="http://schemas.microsoft.com/office/powerpoint/2010/main" val="192445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Een verdachte situatie in een straat, </a:t>
            </a:r>
            <a:r>
              <a:rPr lang="nl-NL" altLang="nl-NL" dirty="0" err="1" smtClean="0"/>
              <a:t>plein,rondom</a:t>
            </a:r>
            <a:r>
              <a:rPr lang="nl-NL" altLang="nl-NL" dirty="0" smtClean="0"/>
              <a:t> een huis, </a:t>
            </a:r>
            <a:r>
              <a:rPr lang="nl-NL" altLang="nl-NL" dirty="0" err="1" smtClean="0"/>
              <a:t>etc</a:t>
            </a:r>
            <a:r>
              <a:rPr lang="nl-NL" altLang="nl-NL" dirty="0" smtClean="0"/>
              <a:t> is al dat wat van het “normale” beeld afwijkt</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9</a:t>
            </a:fld>
            <a:endParaRPr lang="nl-NL"/>
          </a:p>
        </p:txBody>
      </p:sp>
    </p:spTree>
    <p:extLst>
      <p:ext uri="{BB962C8B-B14F-4D97-AF65-F5344CB8AC3E}">
        <p14:creationId xmlns:p14="http://schemas.microsoft.com/office/powerpoint/2010/main" val="970361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Voeg op deze plek een of meer voorbeelden in van verdachte situaties. Er zijn er in totaal 10. </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10</a:t>
            </a:fld>
            <a:endParaRPr lang="nl-NL"/>
          </a:p>
        </p:txBody>
      </p:sp>
    </p:spTree>
    <p:extLst>
      <p:ext uri="{BB962C8B-B14F-4D97-AF65-F5344CB8AC3E}">
        <p14:creationId xmlns:p14="http://schemas.microsoft.com/office/powerpoint/2010/main" val="2739418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Leg hier wat uit over de procedure. Als men met een 112 telefonist(e) aan de lijn zit wordt er (indien beschikbaar) door de centralist al een noodhulpauto aangestuurd. Blijf aan de lijn en omschrijf dat wat je ziet. 112 is ook voor verdachte situaties en inbraak heterdaad.</a:t>
            </a:r>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11</a:t>
            </a:fld>
            <a:endParaRPr lang="nl-NL"/>
          </a:p>
        </p:txBody>
      </p:sp>
    </p:spTree>
    <p:extLst>
      <p:ext uri="{BB962C8B-B14F-4D97-AF65-F5344CB8AC3E}">
        <p14:creationId xmlns:p14="http://schemas.microsoft.com/office/powerpoint/2010/main" val="1447157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Pauze kan uiteraard ook op een ander moment</a:t>
            </a:r>
          </a:p>
          <a:p>
            <a:endParaRPr lang="nl-NL" dirty="0"/>
          </a:p>
        </p:txBody>
      </p:sp>
      <p:sp>
        <p:nvSpPr>
          <p:cNvPr id="4" name="Tijdelijke aanduiding voor dianummer 3"/>
          <p:cNvSpPr>
            <a:spLocks noGrp="1"/>
          </p:cNvSpPr>
          <p:nvPr>
            <p:ph type="sldNum" sz="quarter" idx="10"/>
          </p:nvPr>
        </p:nvSpPr>
        <p:spPr/>
        <p:txBody>
          <a:bodyPr/>
          <a:lstStyle/>
          <a:p>
            <a:fld id="{1B813AB7-5F8D-4066-9080-4B63FAD0C0D1}" type="slidenum">
              <a:rPr lang="nl-NL" smtClean="0"/>
              <a:t>13</a:t>
            </a:fld>
            <a:endParaRPr lang="nl-NL"/>
          </a:p>
        </p:txBody>
      </p:sp>
    </p:spTree>
    <p:extLst>
      <p:ext uri="{BB962C8B-B14F-4D97-AF65-F5344CB8AC3E}">
        <p14:creationId xmlns:p14="http://schemas.microsoft.com/office/powerpoint/2010/main" val="984648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bg>
      <p:bgPr>
        <a:solidFill>
          <a:schemeClr val="bg1"/>
        </a:solidFill>
        <a:effectLst/>
      </p:bgPr>
    </p:bg>
    <p:spTree>
      <p:nvGrpSpPr>
        <p:cNvPr id="1" name=""/>
        <p:cNvGrpSpPr/>
        <p:nvPr/>
      </p:nvGrpSpPr>
      <p:grpSpPr>
        <a:xfrm>
          <a:off x="0" y="0"/>
          <a:ext cx="0" cy="0"/>
          <a:chOff x="0" y="0"/>
          <a:chExt cx="0" cy="0"/>
        </a:xfrm>
      </p:grpSpPr>
      <p:sp>
        <p:nvSpPr>
          <p:cNvPr id="8" name="Rechthoek 7"/>
          <p:cNvSpPr/>
          <p:nvPr userDrawn="1"/>
        </p:nvSpPr>
        <p:spPr>
          <a:xfrm>
            <a:off x="0" y="4461960"/>
            <a:ext cx="9144000" cy="681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Rectangle 2"/>
          <p:cNvSpPr>
            <a:spLocks noGrp="1" noChangeArrowheads="1"/>
          </p:cNvSpPr>
          <p:nvPr>
            <p:ph type="ctrTitle"/>
          </p:nvPr>
        </p:nvSpPr>
        <p:spPr>
          <a:xfrm>
            <a:off x="0" y="1491630"/>
            <a:ext cx="5724128" cy="1620664"/>
          </a:xfrm>
          <a:solidFill>
            <a:schemeClr val="bg1"/>
          </a:solidFill>
          <a:ln>
            <a:noFill/>
            <a:miter lim="800000"/>
            <a:headEnd/>
            <a:tailEnd/>
          </a:ln>
          <a:effectLst/>
        </p:spPr>
        <p:txBody>
          <a:bodyPr lIns="540000" tIns="90000" bIns="90000"/>
          <a:lstStyle>
            <a:lvl1pPr algn="l">
              <a:defRPr/>
            </a:lvl1pPr>
          </a:lstStyle>
          <a:p>
            <a:pPr lvl="0"/>
            <a:r>
              <a:rPr lang="nl-NL" altLang="nl-NL" noProof="0" smtClean="0"/>
              <a:t>Klik om de stijl te bewerken</a:t>
            </a:r>
            <a:endParaRPr lang="nl-NL" altLang="nl-NL" noProof="0" dirty="0" smtClean="0"/>
          </a:p>
        </p:txBody>
      </p:sp>
      <p:sp>
        <p:nvSpPr>
          <p:cNvPr id="12" name="Rectangle 3"/>
          <p:cNvSpPr>
            <a:spLocks noGrp="1" noChangeArrowheads="1"/>
          </p:cNvSpPr>
          <p:nvPr>
            <p:ph type="subTitle" idx="1"/>
          </p:nvPr>
        </p:nvSpPr>
        <p:spPr>
          <a:xfrm>
            <a:off x="5724129" y="3112294"/>
            <a:ext cx="3419872" cy="1259656"/>
          </a:xfrm>
          <a:solidFill>
            <a:srgbClr val="004682"/>
          </a:solidFill>
        </p:spPr>
        <p:txBody>
          <a:bodyPr lIns="180000" tIns="90000" bIns="90000"/>
          <a:lstStyle>
            <a:lvl1pPr marL="0" indent="0">
              <a:buFont typeface="Wingdings" pitchFamily="2" charset="2"/>
              <a:buNone/>
              <a:defRPr sz="2400">
                <a:solidFill>
                  <a:schemeClr val="bg1"/>
                </a:solidFill>
              </a:defRPr>
            </a:lvl1pPr>
          </a:lstStyle>
          <a:p>
            <a:pPr lvl="0"/>
            <a:r>
              <a:rPr lang="nl-NL" altLang="nl-NL" noProof="0" smtClean="0"/>
              <a:t>Klik om de ondertitelstijl van het model te bewerken</a:t>
            </a:r>
            <a:endParaRPr lang="nl-NL" altLang="nl-NL" noProof="0" dirty="0" smtClean="0"/>
          </a:p>
        </p:txBody>
      </p:sp>
      <p:pic>
        <p:nvPicPr>
          <p:cNvPr id="9"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148014" y="895"/>
            <a:ext cx="2860672" cy="143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148013" y="4381798"/>
            <a:ext cx="2860674" cy="84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78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05978"/>
            <a:ext cx="8229600" cy="691586"/>
          </a:xfrm>
        </p:spPr>
        <p:txBody>
          <a:bodyPr/>
          <a:lstStyle>
            <a:lvl1pPr algn="l">
              <a:defRPr/>
            </a:lvl1pPr>
          </a:lstStyle>
          <a:p>
            <a:r>
              <a:rPr lang="nl-NL" dirty="0" smtClean="0"/>
              <a:t>Inhoud</a:t>
            </a:r>
            <a:endParaRPr lang="nl-NL" dirty="0"/>
          </a:p>
        </p:txBody>
      </p:sp>
      <p:sp>
        <p:nvSpPr>
          <p:cNvPr id="3" name="Tijdelijke aanduiding voor datum 2"/>
          <p:cNvSpPr>
            <a:spLocks noGrp="1"/>
          </p:cNvSpPr>
          <p:nvPr>
            <p:ph type="dt" sz="half" idx="10"/>
          </p:nvPr>
        </p:nvSpPr>
        <p:spPr/>
        <p:txBody>
          <a:bodyPr/>
          <a:lstStyle/>
          <a:p>
            <a:r>
              <a:rPr lang="nl-NL" dirty="0" smtClean="0"/>
              <a:t>8 december 2015</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977059A-DBE1-4C1F-BE69-A07B1852ADD5}" type="slidenum">
              <a:rPr lang="nl-NL" smtClean="0"/>
              <a:pPr/>
              <a:t>‹nr.›</a:t>
            </a:fld>
            <a:endParaRPr lang="nl-NL"/>
          </a:p>
        </p:txBody>
      </p:sp>
      <p:sp>
        <p:nvSpPr>
          <p:cNvPr id="6" name="Rectangle 3"/>
          <p:cNvSpPr>
            <a:spLocks noGrp="1" noChangeArrowheads="1"/>
          </p:cNvSpPr>
          <p:nvPr>
            <p:ph type="subTitle" idx="1" hasCustomPrompt="1"/>
          </p:nvPr>
        </p:nvSpPr>
        <p:spPr>
          <a:xfrm>
            <a:off x="467544" y="897564"/>
            <a:ext cx="8280920" cy="3510390"/>
          </a:xfrm>
          <a:noFill/>
        </p:spPr>
        <p:txBody>
          <a:bodyPr lIns="180000" tIns="90000" bIns="90000"/>
          <a:lstStyle>
            <a:lvl1pPr marL="457200" indent="-457200">
              <a:buFont typeface="+mj-lt"/>
              <a:buAutoNum type="arabicPeriod"/>
              <a:defRPr sz="3200">
                <a:solidFill>
                  <a:srgbClr val="004682"/>
                </a:solidFill>
              </a:defRPr>
            </a:lvl1pPr>
          </a:lstStyle>
          <a:p>
            <a:pPr lvl="0"/>
            <a:r>
              <a:rPr lang="nl-NL" altLang="nl-NL" noProof="0" dirty="0" smtClean="0"/>
              <a:t>Vervang voor eigen hoofdstukken</a:t>
            </a:r>
          </a:p>
        </p:txBody>
      </p:sp>
    </p:spTree>
    <p:extLst>
      <p:ext uri="{BB962C8B-B14F-4D97-AF65-F5344CB8AC3E}">
        <p14:creationId xmlns:p14="http://schemas.microsoft.com/office/powerpoint/2010/main" val="8875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dirty="0" smtClean="0"/>
              <a:t>8 December 2015</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77059A-DBE1-4C1F-BE69-A07B1852ADD5}" type="slidenum">
              <a:rPr lang="nl-NL" smtClean="0"/>
              <a:t>‹nr.›</a:t>
            </a:fld>
            <a:endParaRPr lang="nl-NL"/>
          </a:p>
        </p:txBody>
      </p:sp>
      <p:sp>
        <p:nvSpPr>
          <p:cNvPr id="9" name="Rectangle 2"/>
          <p:cNvSpPr>
            <a:spLocks noGrp="1" noChangeArrowheads="1"/>
          </p:cNvSpPr>
          <p:nvPr>
            <p:ph type="ctrTitle" hasCustomPrompt="1"/>
          </p:nvPr>
        </p:nvSpPr>
        <p:spPr>
          <a:xfrm>
            <a:off x="0" y="355998"/>
            <a:ext cx="3045600" cy="1254919"/>
          </a:xfrm>
          <a:solidFill>
            <a:schemeClr val="bg1"/>
          </a:solidFill>
          <a:ln>
            <a:noFill/>
            <a:miter lim="800000"/>
            <a:headEnd/>
            <a:tailEnd/>
          </a:ln>
          <a:effectLst>
            <a:outerShdw blurRad="635000" dist="254000" dir="2700000" algn="ctr" rotWithShape="0">
              <a:srgbClr val="D9E3ED"/>
            </a:outerShdw>
          </a:effectLst>
        </p:spPr>
        <p:txBody>
          <a:bodyPr lIns="540000" tIns="90000" bIns="90000"/>
          <a:lstStyle>
            <a:lvl1pPr algn="l">
              <a:defRPr sz="9600"/>
            </a:lvl1pPr>
          </a:lstStyle>
          <a:p>
            <a:pPr lvl="0"/>
            <a:r>
              <a:rPr lang="nl-NL" altLang="nl-NL" noProof="0" dirty="0" err="1" smtClean="0"/>
              <a:t>Nr</a:t>
            </a:r>
            <a:endParaRPr lang="nl-NL" altLang="nl-NL" noProof="0" dirty="0" smtClean="0"/>
          </a:p>
        </p:txBody>
      </p:sp>
      <p:sp>
        <p:nvSpPr>
          <p:cNvPr id="10" name="Rectangle 3"/>
          <p:cNvSpPr>
            <a:spLocks noGrp="1" noChangeArrowheads="1"/>
          </p:cNvSpPr>
          <p:nvPr>
            <p:ph type="subTitle" idx="1" hasCustomPrompt="1"/>
          </p:nvPr>
        </p:nvSpPr>
        <p:spPr>
          <a:xfrm>
            <a:off x="3059832" y="1599642"/>
            <a:ext cx="6084168" cy="1835312"/>
          </a:xfrm>
          <a:solidFill>
            <a:srgbClr val="004682"/>
          </a:solidFill>
        </p:spPr>
        <p:txBody>
          <a:bodyPr lIns="360000" tIns="90000" bIns="90000" anchor="ctr" anchorCtr="0"/>
          <a:lstStyle>
            <a:lvl1pPr marL="0" indent="0">
              <a:buFont typeface="Wingdings" pitchFamily="2" charset="2"/>
              <a:buNone/>
              <a:defRPr sz="4800" b="1">
                <a:solidFill>
                  <a:schemeClr val="bg1"/>
                </a:solidFill>
              </a:defRPr>
            </a:lvl1pPr>
          </a:lstStyle>
          <a:p>
            <a:pPr lvl="0"/>
            <a:r>
              <a:rPr lang="nl-NL" altLang="nl-NL" noProof="0" dirty="0" smtClean="0"/>
              <a:t>Hoofdstuk</a:t>
            </a:r>
          </a:p>
        </p:txBody>
      </p:sp>
    </p:spTree>
    <p:extLst>
      <p:ext uri="{BB962C8B-B14F-4D97-AF65-F5344CB8AC3E}">
        <p14:creationId xmlns:p14="http://schemas.microsoft.com/office/powerpoint/2010/main" val="270010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Vervang voor titel</a:t>
            </a:r>
            <a:endParaRPr lang="nl-NL" dirty="0"/>
          </a:p>
        </p:txBody>
      </p:sp>
      <p:sp>
        <p:nvSpPr>
          <p:cNvPr id="3" name="Tijdelijke aanduiding voor datum 2"/>
          <p:cNvSpPr>
            <a:spLocks noGrp="1"/>
          </p:cNvSpPr>
          <p:nvPr>
            <p:ph type="dt" sz="half" idx="10"/>
          </p:nvPr>
        </p:nvSpPr>
        <p:spPr/>
        <p:txBody>
          <a:bodyPr/>
          <a:lstStyle/>
          <a:p>
            <a:r>
              <a:rPr lang="nl-NL" dirty="0" smtClean="0"/>
              <a:t>8 December 2015</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977059A-DBE1-4C1F-BE69-A07B1852ADD5}" type="slidenum">
              <a:rPr lang="nl-NL" smtClean="0"/>
              <a:pPr/>
              <a:t>‹nr.›</a:t>
            </a:fld>
            <a:endParaRPr lang="nl-NL"/>
          </a:p>
        </p:txBody>
      </p:sp>
      <p:sp>
        <p:nvSpPr>
          <p:cNvPr id="6" name="Tijdelijke aanduiding voor tekst 2"/>
          <p:cNvSpPr>
            <a:spLocks noGrp="1"/>
          </p:cNvSpPr>
          <p:nvPr>
            <p:ph idx="1" hasCustomPrompt="1"/>
          </p:nvPr>
        </p:nvSpPr>
        <p:spPr>
          <a:xfrm>
            <a:off x="457200" y="1200151"/>
            <a:ext cx="8229600" cy="3261810"/>
          </a:xfrm>
          <a:prstGeom prst="rect">
            <a:avLst/>
          </a:prstGeom>
        </p:spPr>
        <p:txBody>
          <a:bodyPr vert="horz" lIns="91440" tIns="45720" rIns="91440" bIns="45720" rtlCol="0">
            <a:normAutofit/>
          </a:bodyPr>
          <a:lstStyle>
            <a:lvl1pPr>
              <a:defRPr baseline="0"/>
            </a:lvl1pPr>
          </a:lstStyle>
          <a:p>
            <a:pPr lvl="0"/>
            <a:r>
              <a:rPr lang="nl-NL" dirty="0" smtClean="0"/>
              <a:t>Vervang opsomming items</a:t>
            </a:r>
          </a:p>
          <a:p>
            <a:pPr lvl="0"/>
            <a:r>
              <a:rPr lang="nl-NL" dirty="0" smtClean="0"/>
              <a:t>Of klik op één van de object items</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0100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Rechthoek 1"/>
          <p:cNvSpPr/>
          <p:nvPr userDrawn="1"/>
        </p:nvSpPr>
        <p:spPr>
          <a:xfrm>
            <a:off x="0" y="357504"/>
            <a:ext cx="3045600" cy="1620000"/>
          </a:xfrm>
          <a:prstGeom prst="rect">
            <a:avLst/>
          </a:prstGeom>
          <a:solidFill>
            <a:schemeClr val="bg1"/>
          </a:solidFill>
          <a:ln>
            <a:noFill/>
          </a:ln>
          <a:effectLst>
            <a:outerShdw blurRad="635000" dist="254000" dir="5400000" algn="ctr" rotWithShape="0">
              <a:srgbClr val="D9E3E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r>
              <a:rPr lang="nl-NL" smtClean="0"/>
              <a:t>1 Juli 2015</a:t>
            </a:r>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77059A-DBE1-4C1F-BE69-A07B1852ADD5}" type="slidenum">
              <a:rPr lang="nl-NL" smtClean="0"/>
              <a:t>‹nr.›</a:t>
            </a:fld>
            <a:endParaRPr lang="nl-NL"/>
          </a:p>
        </p:txBody>
      </p:sp>
      <p:sp>
        <p:nvSpPr>
          <p:cNvPr id="10" name="Rectangle 3"/>
          <p:cNvSpPr>
            <a:spLocks noGrp="1" noChangeArrowheads="1"/>
          </p:cNvSpPr>
          <p:nvPr>
            <p:ph type="subTitle" idx="1" hasCustomPrompt="1"/>
          </p:nvPr>
        </p:nvSpPr>
        <p:spPr>
          <a:xfrm>
            <a:off x="3045600" y="1977504"/>
            <a:ext cx="6098400" cy="2538462"/>
          </a:xfrm>
          <a:solidFill>
            <a:srgbClr val="004682"/>
          </a:solidFill>
        </p:spPr>
        <p:txBody>
          <a:bodyPr lIns="360000" tIns="180000" bIns="90000" anchor="t" anchorCtr="0">
            <a:normAutofit/>
          </a:bodyPr>
          <a:lstStyle>
            <a:lvl1pPr marL="0" indent="0">
              <a:buFont typeface="Wingdings" pitchFamily="2" charset="2"/>
              <a:buNone/>
              <a:defRPr sz="3200" b="1" baseline="0">
                <a:solidFill>
                  <a:schemeClr val="bg1"/>
                </a:solidFill>
              </a:defRPr>
            </a:lvl1pPr>
          </a:lstStyle>
          <a:p>
            <a:pPr lvl="0"/>
            <a:r>
              <a:rPr lang="nl-NL" altLang="nl-NL" noProof="0" dirty="0" smtClean="0"/>
              <a:t>Vervang titel</a:t>
            </a:r>
          </a:p>
        </p:txBody>
      </p:sp>
      <p:sp>
        <p:nvSpPr>
          <p:cNvPr id="11" name="Tijdelijke aanduiding voor tekst 2"/>
          <p:cNvSpPr>
            <a:spLocks noGrp="1"/>
          </p:cNvSpPr>
          <p:nvPr>
            <p:ph idx="13" hasCustomPrompt="1"/>
          </p:nvPr>
        </p:nvSpPr>
        <p:spPr>
          <a:xfrm>
            <a:off x="0" y="303498"/>
            <a:ext cx="3045600" cy="1674006"/>
          </a:xfrm>
          <a:prstGeom prst="rect">
            <a:avLst/>
          </a:prstGeom>
        </p:spPr>
        <p:txBody>
          <a:bodyPr vert="horz" lIns="91440" tIns="45720" rIns="91440" bIns="45720" rtlCol="0">
            <a:normAutofit/>
          </a:bodyPr>
          <a:lstStyle>
            <a:lvl1pPr>
              <a:defRPr/>
            </a:lvl1pPr>
          </a:lstStyle>
          <a:p>
            <a:pPr lvl="0"/>
            <a:r>
              <a:rPr lang="nl-NL" dirty="0" smtClean="0"/>
              <a:t>Kies object</a:t>
            </a:r>
            <a:endParaRPr lang="nl-NL" dirty="0"/>
          </a:p>
        </p:txBody>
      </p:sp>
    </p:spTree>
    <p:extLst>
      <p:ext uri="{BB962C8B-B14F-4D97-AF65-F5344CB8AC3E}">
        <p14:creationId xmlns:p14="http://schemas.microsoft.com/office/powerpoint/2010/main" val="85500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275856" y="205979"/>
            <a:ext cx="5410944" cy="857250"/>
          </a:xfrm>
        </p:spPr>
        <p:txBody>
          <a:bodyPr/>
          <a:lstStyle>
            <a:lvl1pPr>
              <a:defRPr/>
            </a:lvl1pPr>
          </a:lstStyle>
          <a:p>
            <a:r>
              <a:rPr lang="nl-NL" dirty="0" smtClean="0"/>
              <a:t>Klik voor titel</a:t>
            </a:r>
            <a:endParaRPr lang="nl-NL" dirty="0"/>
          </a:p>
        </p:txBody>
      </p:sp>
      <p:sp>
        <p:nvSpPr>
          <p:cNvPr id="3" name="Tijdelijke aanduiding voor datum 2"/>
          <p:cNvSpPr>
            <a:spLocks noGrp="1"/>
          </p:cNvSpPr>
          <p:nvPr>
            <p:ph type="dt" sz="half" idx="10"/>
          </p:nvPr>
        </p:nvSpPr>
        <p:spPr/>
        <p:txBody>
          <a:bodyPr/>
          <a:lstStyle/>
          <a:p>
            <a:r>
              <a:rPr lang="nl-NL" dirty="0" smtClean="0"/>
              <a:t>8 December 2015</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977059A-DBE1-4C1F-BE69-A07B1852ADD5}" type="slidenum">
              <a:rPr lang="nl-NL" smtClean="0"/>
              <a:pPr/>
              <a:t>‹nr.›</a:t>
            </a:fld>
            <a:endParaRPr lang="nl-NL"/>
          </a:p>
        </p:txBody>
      </p:sp>
      <p:sp>
        <p:nvSpPr>
          <p:cNvPr id="7" name="Tijdelijke aanduiding voor tekst 2"/>
          <p:cNvSpPr>
            <a:spLocks noGrp="1"/>
          </p:cNvSpPr>
          <p:nvPr>
            <p:ph idx="1" hasCustomPrompt="1"/>
          </p:nvPr>
        </p:nvSpPr>
        <p:spPr>
          <a:xfrm>
            <a:off x="3275856" y="1200151"/>
            <a:ext cx="5410944" cy="3261810"/>
          </a:xfrm>
          <a:prstGeom prst="rect">
            <a:avLst/>
          </a:prstGeom>
        </p:spPr>
        <p:txBody>
          <a:bodyPr vert="horz" lIns="91440" tIns="45720" rIns="91440" bIns="45720" rtlCol="0">
            <a:normAutofit/>
          </a:bodyPr>
          <a:lstStyle>
            <a:lvl1pPr>
              <a:defRPr/>
            </a:lvl1pPr>
          </a:lstStyle>
          <a:p>
            <a:pPr lvl="0"/>
            <a:r>
              <a:rPr lang="nl-NL" dirty="0" smtClean="0"/>
              <a:t>Klik om tekst toe te voegen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Tijdelijke aanduiding voor tekst 2"/>
          <p:cNvSpPr>
            <a:spLocks noGrp="1"/>
          </p:cNvSpPr>
          <p:nvPr>
            <p:ph idx="13" hasCustomPrompt="1"/>
          </p:nvPr>
        </p:nvSpPr>
        <p:spPr>
          <a:xfrm>
            <a:off x="0" y="195486"/>
            <a:ext cx="3045600" cy="4266474"/>
          </a:xfrm>
          <a:prstGeom prst="rect">
            <a:avLst/>
          </a:prstGeom>
        </p:spPr>
        <p:txBody>
          <a:bodyPr vert="horz" lIns="91440" tIns="45720" rIns="91440" bIns="45720" rtlCol="0">
            <a:normAutofit/>
          </a:bodyPr>
          <a:lstStyle>
            <a:lvl1pPr>
              <a:defRPr/>
            </a:lvl1pPr>
          </a:lstStyle>
          <a:p>
            <a:pPr lvl="0"/>
            <a:r>
              <a:rPr lang="nl-NL" dirty="0" smtClean="0"/>
              <a:t>Kies object</a:t>
            </a:r>
            <a:endParaRPr lang="nl-NL" dirty="0"/>
          </a:p>
        </p:txBody>
      </p:sp>
    </p:spTree>
    <p:extLst>
      <p:ext uri="{BB962C8B-B14F-4D97-AF65-F5344CB8AC3E}">
        <p14:creationId xmlns:p14="http://schemas.microsoft.com/office/powerpoint/2010/main" val="271575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r>
              <a:rPr lang="nl-NL" dirty="0" smtClean="0"/>
              <a:t>8 December 2015</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977059A-DBE1-4C1F-BE69-A07B1852ADD5}" type="slidenum">
              <a:rPr lang="nl-NL" smtClean="0"/>
              <a:t>‹nr.›</a:t>
            </a:fld>
            <a:endParaRPr lang="nl-NL"/>
          </a:p>
        </p:txBody>
      </p:sp>
      <p:sp>
        <p:nvSpPr>
          <p:cNvPr id="9" name="Rectangle 2"/>
          <p:cNvSpPr>
            <a:spLocks noGrp="1" noChangeArrowheads="1"/>
          </p:cNvSpPr>
          <p:nvPr>
            <p:ph type="ctrTitle" hasCustomPrompt="1"/>
          </p:nvPr>
        </p:nvSpPr>
        <p:spPr>
          <a:xfrm>
            <a:off x="0" y="355998"/>
            <a:ext cx="3045600" cy="1254919"/>
          </a:xfrm>
          <a:solidFill>
            <a:schemeClr val="bg1"/>
          </a:solidFill>
          <a:ln>
            <a:noFill/>
            <a:miter lim="800000"/>
            <a:headEnd/>
            <a:tailEnd/>
          </a:ln>
          <a:effectLst>
            <a:outerShdw blurRad="635000" dist="254000" dir="2700000" algn="ctr" rotWithShape="0">
              <a:srgbClr val="D9E3ED"/>
            </a:outerShdw>
          </a:effectLst>
        </p:spPr>
        <p:txBody>
          <a:bodyPr lIns="540000" tIns="90000" bIns="90000">
            <a:normAutofit/>
          </a:bodyPr>
          <a:lstStyle>
            <a:lvl1pPr algn="l">
              <a:defRPr sz="4000"/>
            </a:lvl1pPr>
          </a:lstStyle>
          <a:p>
            <a:pPr lvl="0"/>
            <a:r>
              <a:rPr lang="nl-NL" altLang="nl-NL" noProof="0" dirty="0" smtClean="0"/>
              <a:t>Bedankt</a:t>
            </a:r>
          </a:p>
        </p:txBody>
      </p:sp>
      <p:sp>
        <p:nvSpPr>
          <p:cNvPr id="8" name="Tijdelijke aanduiding voor tekst 2"/>
          <p:cNvSpPr>
            <a:spLocks noGrp="1"/>
          </p:cNvSpPr>
          <p:nvPr>
            <p:ph idx="1" hasCustomPrompt="1"/>
          </p:nvPr>
        </p:nvSpPr>
        <p:spPr>
          <a:xfrm>
            <a:off x="3059832" y="1599641"/>
            <a:ext cx="6084168" cy="2910600"/>
          </a:xfrm>
          <a:prstGeom prst="rect">
            <a:avLst/>
          </a:prstGeom>
          <a:solidFill>
            <a:schemeClr val="bg1"/>
          </a:solidFill>
        </p:spPr>
        <p:txBody>
          <a:bodyPr vert="horz" lIns="91440" tIns="45720" rIns="91440" bIns="45720" rtlCol="0">
            <a:normAutofit/>
          </a:bodyPr>
          <a:lstStyle>
            <a:lvl1pPr>
              <a:defRPr baseline="0"/>
            </a:lvl1pPr>
          </a:lstStyle>
          <a:p>
            <a:pPr lvl="0"/>
            <a:r>
              <a:rPr lang="nl-NL" dirty="0" smtClean="0"/>
              <a:t>Kies object afbeelding</a:t>
            </a:r>
            <a:endParaRPr lang="nl-NL" dirty="0"/>
          </a:p>
        </p:txBody>
      </p:sp>
    </p:spTree>
    <p:extLst>
      <p:ext uri="{BB962C8B-B14F-4D97-AF65-F5344CB8AC3E}">
        <p14:creationId xmlns:p14="http://schemas.microsoft.com/office/powerpoint/2010/main" val="90135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smtClean="0"/>
              <a:t>1 Juli 2015</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977059A-DBE1-4C1F-BE69-A07B1852ADD5}" type="slidenum">
              <a:rPr lang="nl-NL" smtClean="0"/>
              <a:pPr/>
              <a:t>‹nr.›</a:t>
            </a:fld>
            <a:endParaRPr lang="nl-NL"/>
          </a:p>
        </p:txBody>
      </p:sp>
      <p:sp>
        <p:nvSpPr>
          <p:cNvPr id="6" name="Rechthoek 5"/>
          <p:cNvSpPr/>
          <p:nvPr userDrawn="1"/>
        </p:nvSpPr>
        <p:spPr>
          <a:xfrm>
            <a:off x="0" y="4515966"/>
            <a:ext cx="914400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148013" y="4381798"/>
            <a:ext cx="2860674" cy="8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8013" y="794786"/>
            <a:ext cx="2856714" cy="3550844"/>
          </a:xfrm>
          <a:prstGeom prst="rect">
            <a:avLst/>
          </a:prstGeom>
        </p:spPr>
      </p:pic>
    </p:spTree>
    <p:extLst>
      <p:ext uri="{BB962C8B-B14F-4D97-AF65-F5344CB8AC3E}">
        <p14:creationId xmlns:p14="http://schemas.microsoft.com/office/powerpoint/2010/main" val="324281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r>
              <a:rPr lang="nl-NL" smtClean="0"/>
              <a:t>1 Juli 2015</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A977059A-DBE1-4C1F-BE69-A07B1852ADD5}" type="slidenum">
              <a:rPr lang="nl-NL" smtClean="0"/>
              <a:pPr/>
              <a:t>‹nr.›</a:t>
            </a:fld>
            <a:endParaRPr lang="nl-NL"/>
          </a:p>
        </p:txBody>
      </p:sp>
      <p:sp>
        <p:nvSpPr>
          <p:cNvPr id="6" name="Rechthoek 5"/>
          <p:cNvSpPr/>
          <p:nvPr userDrawn="1"/>
        </p:nvSpPr>
        <p:spPr>
          <a:xfrm>
            <a:off x="0" y="0"/>
            <a:ext cx="9144000" cy="5143500"/>
          </a:xfrm>
          <a:prstGeom prst="rect">
            <a:avLst/>
          </a:prstGeom>
          <a:solidFill>
            <a:srgbClr val="004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148013" y="4381798"/>
            <a:ext cx="2860674" cy="84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8013" y="794786"/>
            <a:ext cx="2856714" cy="3550843"/>
          </a:xfrm>
          <a:prstGeom prst="rect">
            <a:avLst/>
          </a:prstGeom>
        </p:spPr>
      </p:pic>
    </p:spTree>
    <p:extLst>
      <p:ext uri="{BB962C8B-B14F-4D97-AF65-F5344CB8AC3E}">
        <p14:creationId xmlns:p14="http://schemas.microsoft.com/office/powerpoint/2010/main" val="270772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261810"/>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6588224" y="4670916"/>
            <a:ext cx="2133600" cy="180752"/>
          </a:xfrm>
          <a:prstGeom prst="rect">
            <a:avLst/>
          </a:prstGeom>
        </p:spPr>
        <p:txBody>
          <a:bodyPr vert="horz" lIns="91440" tIns="45720" rIns="91440" bIns="45720" rtlCol="0" anchor="ctr"/>
          <a:lstStyle>
            <a:lvl1pPr algn="r">
              <a:defRPr sz="1000">
                <a:solidFill>
                  <a:srgbClr val="004682"/>
                </a:solidFill>
                <a:latin typeface="Arial" panose="020B0604020202020204" pitchFamily="34" charset="0"/>
                <a:cs typeface="Arial" panose="020B0604020202020204" pitchFamily="34" charset="0"/>
              </a:defRPr>
            </a:lvl1pPr>
          </a:lstStyle>
          <a:p>
            <a:r>
              <a:rPr lang="nl-NL" dirty="0" smtClean="0"/>
              <a:t>8 December 2015</a:t>
            </a:r>
            <a:endParaRPr lang="nl-NL" dirty="0"/>
          </a:p>
        </p:txBody>
      </p:sp>
      <p:sp>
        <p:nvSpPr>
          <p:cNvPr id="5" name="Tijdelijke aanduiding voor voettekst 4"/>
          <p:cNvSpPr>
            <a:spLocks noGrp="1"/>
          </p:cNvSpPr>
          <p:nvPr>
            <p:ph type="ftr" sz="quarter" idx="3"/>
          </p:nvPr>
        </p:nvSpPr>
        <p:spPr>
          <a:xfrm>
            <a:off x="467544" y="4671920"/>
            <a:ext cx="3688531" cy="162019"/>
          </a:xfrm>
          <a:prstGeom prst="rect">
            <a:avLst/>
          </a:prstGeom>
        </p:spPr>
        <p:txBody>
          <a:bodyPr vert="horz" lIns="91440" tIns="45720" rIns="91440" bIns="45720" rtlCol="0" anchor="ctr"/>
          <a:lstStyle>
            <a:lvl1pPr algn="l">
              <a:defRPr sz="1000">
                <a:solidFill>
                  <a:srgbClr val="004682"/>
                </a:solidFill>
                <a:latin typeface="Arial" panose="020B0604020202020204" pitchFamily="34" charset="0"/>
                <a:cs typeface="Arial" panose="020B0604020202020204" pitchFamily="34" charset="0"/>
              </a:defRPr>
            </a:lvl1pPr>
          </a:lstStyle>
          <a:p>
            <a:endParaRPr lang="nl-NL" dirty="0"/>
          </a:p>
        </p:txBody>
      </p:sp>
      <p:sp>
        <p:nvSpPr>
          <p:cNvPr id="6" name="Tijdelijke aanduiding voor dianummer 5"/>
          <p:cNvSpPr>
            <a:spLocks noGrp="1"/>
          </p:cNvSpPr>
          <p:nvPr>
            <p:ph type="sldNum" sz="quarter" idx="4"/>
          </p:nvPr>
        </p:nvSpPr>
        <p:spPr>
          <a:xfrm>
            <a:off x="467544" y="4833938"/>
            <a:ext cx="2133600" cy="147098"/>
          </a:xfrm>
          <a:prstGeom prst="rect">
            <a:avLst/>
          </a:prstGeom>
        </p:spPr>
        <p:txBody>
          <a:bodyPr vert="horz" lIns="91440" tIns="45720" rIns="91440" bIns="45720" rtlCol="0" anchor="ctr"/>
          <a:lstStyle>
            <a:lvl1pPr algn="l">
              <a:defRPr sz="1000">
                <a:solidFill>
                  <a:srgbClr val="004682"/>
                </a:solidFill>
                <a:latin typeface="Arial" panose="020B0604020202020204" pitchFamily="34" charset="0"/>
                <a:cs typeface="Arial" panose="020B0604020202020204" pitchFamily="34" charset="0"/>
              </a:defRPr>
            </a:lvl1pPr>
          </a:lstStyle>
          <a:p>
            <a:fld id="{A977059A-DBE1-4C1F-BE69-A07B1852ADD5}" type="slidenum">
              <a:rPr lang="nl-NL" smtClean="0"/>
              <a:pPr/>
              <a:t>‹nr.›</a:t>
            </a:fld>
            <a:endParaRPr lang="nl-NL" dirty="0"/>
          </a:p>
        </p:txBody>
      </p:sp>
      <p:sp>
        <p:nvSpPr>
          <p:cNvPr id="11" name="Line 7"/>
          <p:cNvSpPr>
            <a:spLocks noChangeShapeType="1"/>
          </p:cNvSpPr>
          <p:nvPr/>
        </p:nvSpPr>
        <p:spPr bwMode="auto">
          <a:xfrm>
            <a:off x="0" y="4516041"/>
            <a:ext cx="9144000" cy="0"/>
          </a:xfrm>
          <a:prstGeom prst="line">
            <a:avLst/>
          </a:prstGeom>
          <a:noFill/>
          <a:ln w="6350">
            <a:solidFill>
              <a:srgbClr val="0046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pic>
        <p:nvPicPr>
          <p:cNvPr id="12" name="Picture 8" descr="POL_Monogram_Logo_Blauw_RGB_300dp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2606" y="4524375"/>
            <a:ext cx="498788" cy="6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14819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52" r:id="rId4"/>
    <p:sldLayoutId id="2147483653" r:id="rId5"/>
    <p:sldLayoutId id="2147483655" r:id="rId6"/>
    <p:sldLayoutId id="2147483656" r:id="rId7"/>
    <p:sldLayoutId id="2147483657" r:id="rId8"/>
    <p:sldLayoutId id="2147483658" r:id="rId9"/>
  </p:sldLayoutIdLst>
  <p:hf sldNum="0" hdr="0" ftr="0"/>
  <p:txStyles>
    <p:titleStyle>
      <a:lvl1pPr algn="l" defTabSz="914400" rtl="0" eaLnBrk="1" latinLnBrk="0" hangingPunct="1">
        <a:spcBef>
          <a:spcPct val="0"/>
        </a:spcBef>
        <a:buNone/>
        <a:defRPr sz="4400" b="1" kern="1200">
          <a:solidFill>
            <a:srgbClr val="00468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rgbClr val="00468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rgbClr val="00468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rgbClr val="00468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468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468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rgernet.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3600" dirty="0" smtClean="0"/>
              <a:t>Veiligheid in de wijk en Burgerparticipatie</a:t>
            </a:r>
            <a:endParaRPr lang="nl-NL" sz="3600" dirty="0"/>
          </a:p>
        </p:txBody>
      </p:sp>
      <p:sp>
        <p:nvSpPr>
          <p:cNvPr id="3" name="Ondertitel 2"/>
          <p:cNvSpPr>
            <a:spLocks noGrp="1"/>
          </p:cNvSpPr>
          <p:nvPr>
            <p:ph type="subTitle" idx="1"/>
          </p:nvPr>
        </p:nvSpPr>
        <p:spPr/>
        <p:txBody>
          <a:bodyPr>
            <a:normAutofit fontScale="62500" lnSpcReduction="20000"/>
          </a:bodyPr>
          <a:lstStyle/>
          <a:p>
            <a:r>
              <a:rPr lang="nl-NL" sz="4400" dirty="0" smtClean="0"/>
              <a:t>ALV Buurtvereniging Wilhelminapark</a:t>
            </a:r>
            <a:endParaRPr lang="nl-NL" sz="4400" dirty="0"/>
          </a:p>
          <a:p>
            <a:endParaRPr lang="nl-NL" sz="4400" dirty="0"/>
          </a:p>
        </p:txBody>
      </p:sp>
    </p:spTree>
    <p:extLst>
      <p:ext uri="{BB962C8B-B14F-4D97-AF65-F5344CB8AC3E}">
        <p14:creationId xmlns:p14="http://schemas.microsoft.com/office/powerpoint/2010/main" val="819619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Bel ook 112 bij;</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800100" lvl="1" indent="-342900">
              <a:buFontTx/>
              <a:buChar char="-"/>
            </a:pPr>
            <a:r>
              <a:rPr lang="nl-NL" sz="2400" dirty="0" smtClean="0">
                <a:latin typeface="Arial" panose="020B0604020202020204" pitchFamily="34" charset="0"/>
                <a:cs typeface="Arial" panose="020B0604020202020204" pitchFamily="34" charset="0"/>
              </a:rPr>
              <a:t>Spoedeisende hulp</a:t>
            </a:r>
          </a:p>
          <a:p>
            <a:pPr marL="800100" lvl="1" indent="-342900">
              <a:buFontTx/>
              <a:buChar char="-"/>
            </a:pPr>
            <a:r>
              <a:rPr lang="nl-NL" sz="2400" dirty="0" smtClean="0">
                <a:latin typeface="Arial" panose="020B0604020202020204" pitchFamily="34" charset="0"/>
                <a:cs typeface="Arial" panose="020B0604020202020204" pitchFamily="34" charset="0"/>
              </a:rPr>
              <a:t>Levensbedreigende situaties</a:t>
            </a:r>
          </a:p>
          <a:p>
            <a:pPr marL="800100" lvl="1" indent="-342900">
              <a:buFontTx/>
              <a:buChar char="-"/>
            </a:pPr>
            <a:r>
              <a:rPr lang="nl-NL" sz="2400" dirty="0" smtClean="0">
                <a:latin typeface="Arial" panose="020B0604020202020204" pitchFamily="34" charset="0"/>
                <a:cs typeface="Arial" panose="020B0604020202020204" pitchFamily="34" charset="0"/>
              </a:rPr>
              <a:t>Slachtoffer </a:t>
            </a:r>
            <a:r>
              <a:rPr lang="nl-NL" sz="2400" dirty="0">
                <a:latin typeface="Arial" panose="020B0604020202020204" pitchFamily="34" charset="0"/>
                <a:cs typeface="Arial" panose="020B0604020202020204" pitchFamily="34" charset="0"/>
              </a:rPr>
              <a:t>/ getuige van een </a:t>
            </a:r>
            <a:r>
              <a:rPr lang="nl-NL" sz="2400" dirty="0" smtClean="0">
                <a:latin typeface="Arial" panose="020B0604020202020204" pitchFamily="34" charset="0"/>
                <a:cs typeface="Arial" panose="020B0604020202020204" pitchFamily="34" charset="0"/>
              </a:rPr>
              <a:t>misdrijf</a:t>
            </a:r>
          </a:p>
          <a:p>
            <a:pPr marL="800100" lvl="1" indent="-342900">
              <a:buFontTx/>
              <a:buChar char="-"/>
            </a:pPr>
            <a:r>
              <a:rPr lang="nl-NL" sz="2400" dirty="0" smtClean="0">
                <a:latin typeface="Arial" panose="020B0604020202020204" pitchFamily="34" charset="0"/>
                <a:cs typeface="Arial" panose="020B0604020202020204" pitchFamily="34" charset="0"/>
              </a:rPr>
              <a:t>Verdachte situaties</a:t>
            </a:r>
          </a:p>
          <a:p>
            <a:pPr marL="800100" lvl="1" indent="-342900">
              <a:buFontTx/>
              <a:buChar char="-"/>
            </a:pPr>
            <a:r>
              <a:rPr lang="nl-NL" sz="2400" dirty="0" smtClean="0">
                <a:latin typeface="Arial" panose="020B0604020202020204" pitchFamily="34" charset="0"/>
                <a:cs typeface="Arial" panose="020B0604020202020204" pitchFamily="34" charset="0"/>
              </a:rPr>
              <a:t>Als </a:t>
            </a:r>
            <a:r>
              <a:rPr lang="nl-NL" sz="2400" dirty="0">
                <a:latin typeface="Arial" panose="020B0604020202020204" pitchFamily="34" charset="0"/>
                <a:cs typeface="Arial" panose="020B0604020202020204" pitchFamily="34" charset="0"/>
              </a:rPr>
              <a:t>u getuige bent dat jongelui vernielingen aan het  </a:t>
            </a:r>
            <a:r>
              <a:rPr lang="nl-NL" sz="2400" dirty="0" smtClean="0">
                <a:latin typeface="Arial" panose="020B0604020202020204" pitchFamily="34" charset="0"/>
                <a:cs typeface="Arial" panose="020B0604020202020204" pitchFamily="34" charset="0"/>
              </a:rPr>
              <a:t>         plegen </a:t>
            </a:r>
            <a:r>
              <a:rPr lang="nl-NL" sz="2400" dirty="0">
                <a:latin typeface="Arial" panose="020B0604020202020204" pitchFamily="34" charset="0"/>
                <a:cs typeface="Arial" panose="020B0604020202020204" pitchFamily="34" charset="0"/>
              </a:rPr>
              <a:t>zijn.</a:t>
            </a:r>
          </a:p>
          <a:p>
            <a:pPr marL="0" indent="0">
              <a:buNone/>
            </a:pPr>
            <a:endParaRPr lang="nl-NL" dirty="0"/>
          </a:p>
        </p:txBody>
      </p:sp>
    </p:spTree>
    <p:extLst>
      <p:ext uri="{BB962C8B-B14F-4D97-AF65-F5344CB8AC3E}">
        <p14:creationId xmlns:p14="http://schemas.microsoft.com/office/powerpoint/2010/main" val="3858737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Wat wordt u gevraagd bij een melding?</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normAutofit/>
          </a:bodyPr>
          <a:lstStyle/>
          <a:p>
            <a:r>
              <a:rPr lang="nl-NL" altLang="nl-NL" sz="2400" b="1" dirty="0"/>
              <a:t>Wat</a:t>
            </a:r>
            <a:r>
              <a:rPr lang="nl-NL" altLang="nl-NL" sz="2400" dirty="0"/>
              <a:t> is er gebeurd?</a:t>
            </a:r>
          </a:p>
          <a:p>
            <a:r>
              <a:rPr lang="nl-NL" altLang="nl-NL" sz="2400" b="1" dirty="0"/>
              <a:t>Waar </a:t>
            </a:r>
            <a:r>
              <a:rPr lang="nl-NL" altLang="nl-NL" sz="2400" dirty="0"/>
              <a:t>is het gebeurd?</a:t>
            </a:r>
          </a:p>
          <a:p>
            <a:r>
              <a:rPr lang="nl-NL" altLang="nl-NL" sz="2400" b="1" dirty="0"/>
              <a:t>Wanneer</a:t>
            </a:r>
            <a:r>
              <a:rPr lang="nl-NL" altLang="nl-NL" sz="2400" dirty="0"/>
              <a:t> is het gebeurd?</a:t>
            </a:r>
          </a:p>
          <a:p>
            <a:r>
              <a:rPr lang="nl-NL" altLang="nl-NL" sz="2400" b="1" dirty="0"/>
              <a:t>Waar </a:t>
            </a:r>
            <a:r>
              <a:rPr lang="nl-NL" altLang="nl-NL" sz="2400" dirty="0"/>
              <a:t>bevindt u zich?</a:t>
            </a:r>
          </a:p>
          <a:p>
            <a:r>
              <a:rPr lang="nl-NL" altLang="nl-NL" sz="2400" b="1" dirty="0"/>
              <a:t>Wat </a:t>
            </a:r>
            <a:r>
              <a:rPr lang="nl-NL" altLang="nl-NL" sz="2400" dirty="0"/>
              <a:t>is uw telefoonnummer?</a:t>
            </a:r>
            <a:endParaRPr lang="nl-NL" altLang="nl-NL" sz="2400" b="1" dirty="0"/>
          </a:p>
          <a:p>
            <a:endParaRPr lang="nl-NL" altLang="nl-NL" sz="2400" dirty="0"/>
          </a:p>
          <a:p>
            <a:pPr marL="0" indent="0">
              <a:buNone/>
            </a:pPr>
            <a:endParaRPr lang="nl-NL" sz="2400" dirty="0" smtClean="0"/>
          </a:p>
        </p:txBody>
      </p:sp>
    </p:spTree>
    <p:extLst>
      <p:ext uri="{BB962C8B-B14F-4D97-AF65-F5344CB8AC3E}">
        <p14:creationId xmlns:p14="http://schemas.microsoft.com/office/powerpoint/2010/main" val="242008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Wat doet de politie na een melding?</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a:xfrm>
            <a:off x="457200" y="897564"/>
            <a:ext cx="8280920" cy="3510390"/>
          </a:xfrm>
        </p:spPr>
        <p:txBody>
          <a:bodyPr>
            <a:normAutofit lnSpcReduction="10000"/>
          </a:bodyPr>
          <a:lstStyle/>
          <a:p>
            <a:pPr marL="342900" indent="-342900">
              <a:buFontTx/>
              <a:buChar char="-"/>
            </a:pPr>
            <a:r>
              <a:rPr lang="nl-NL" sz="2400" dirty="0" smtClean="0"/>
              <a:t>Melding is actie</a:t>
            </a:r>
          </a:p>
          <a:p>
            <a:pPr marL="342900" indent="-342900">
              <a:buFontTx/>
              <a:buChar char="-"/>
            </a:pPr>
            <a:r>
              <a:rPr lang="nl-NL" sz="2400" dirty="0" smtClean="0"/>
              <a:t>Bij levensbedreigende,- of verdachte situaties is de politie binnen 10 minuten ter plaatse (Inbraak heterdaad)</a:t>
            </a:r>
          </a:p>
          <a:p>
            <a:pPr marL="342900" indent="-342900">
              <a:buFontTx/>
              <a:buChar char="-"/>
            </a:pPr>
            <a:r>
              <a:rPr lang="nl-NL" sz="2400" dirty="0" smtClean="0"/>
              <a:t>Bij gedane meldingen wordt altijd een terugkoppeling gedaan aan de melder</a:t>
            </a:r>
          </a:p>
          <a:p>
            <a:pPr marL="342900" indent="-342900">
              <a:buFontTx/>
              <a:buChar char="-"/>
            </a:pPr>
            <a:r>
              <a:rPr lang="nl-NL" sz="2400" dirty="0" smtClean="0"/>
              <a:t>Terugkoppeling stand van zaken in een ‘zaak’’/aangifte</a:t>
            </a:r>
          </a:p>
          <a:p>
            <a:pPr marL="342900" indent="-342900">
              <a:buFontTx/>
              <a:buChar char="-"/>
            </a:pPr>
            <a:r>
              <a:rPr lang="nl-NL" sz="2400" dirty="0" smtClean="0"/>
              <a:t>Extra inspanning m.b.t tot bijv. het terugdringen van auto,- of woninginbraken met behulp van extra surveillance en preventie</a:t>
            </a:r>
            <a:endParaRPr lang="nl-NL" sz="2400" dirty="0"/>
          </a:p>
        </p:txBody>
      </p:sp>
    </p:spTree>
    <p:extLst>
      <p:ext uri="{BB962C8B-B14F-4D97-AF65-F5344CB8AC3E}">
        <p14:creationId xmlns:p14="http://schemas.microsoft.com/office/powerpoint/2010/main" val="365612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nl-NL" dirty="0"/>
          </a:p>
        </p:txBody>
      </p:sp>
      <p:sp>
        <p:nvSpPr>
          <p:cNvPr id="3" name="Tijdelijke aanduiding voor datum 2"/>
          <p:cNvSpPr>
            <a:spLocks noGrp="1"/>
          </p:cNvSpPr>
          <p:nvPr>
            <p:ph type="dt" sz="half" idx="10"/>
          </p:nvPr>
        </p:nvSpPr>
        <p:spPr>
          <a:xfrm>
            <a:off x="6660232" y="4659982"/>
            <a:ext cx="2133600" cy="180752"/>
          </a:xfrm>
        </p:spPr>
        <p:txBody>
          <a:bodyPr/>
          <a:lstStyle/>
          <a:p>
            <a:r>
              <a:rPr lang="nl-NL" dirty="0" smtClean="0"/>
              <a:t>31 maart 2016</a:t>
            </a:r>
            <a:endParaRPr lang="nl-NL" dirty="0"/>
          </a:p>
        </p:txBody>
      </p:sp>
      <p:sp>
        <p:nvSpPr>
          <p:cNvPr id="4" name="Ondertitel 3"/>
          <p:cNvSpPr>
            <a:spLocks noGrp="1"/>
          </p:cNvSpPr>
          <p:nvPr>
            <p:ph type="subTitle" idx="1"/>
          </p:nvPr>
        </p:nvSpPr>
        <p:spPr>
          <a:xfrm>
            <a:off x="395536" y="897564"/>
            <a:ext cx="8496944" cy="3510390"/>
          </a:xfrm>
        </p:spPr>
        <p:txBody>
          <a:bodyPr/>
          <a:lstStyle/>
          <a:p>
            <a:pPr marL="0" indent="0">
              <a:buNone/>
            </a:pP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038" y="924669"/>
            <a:ext cx="5238000" cy="349200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844" y="-272046"/>
            <a:ext cx="3512194" cy="4680000"/>
          </a:xfrm>
          <a:prstGeom prst="rect">
            <a:avLst/>
          </a:prstGeom>
        </p:spPr>
      </p:pic>
    </p:spTree>
    <p:extLst>
      <p:ext uri="{BB962C8B-B14F-4D97-AF65-F5344CB8AC3E}">
        <p14:creationId xmlns:p14="http://schemas.microsoft.com/office/powerpoint/2010/main" val="1059923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Informatie</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noAutofit/>
          </a:bodyPr>
          <a:lstStyle/>
          <a:p>
            <a:pPr marL="0" indent="0">
              <a:buNone/>
            </a:pPr>
            <a:r>
              <a:rPr lang="nl-NL" sz="2400" dirty="0" smtClean="0"/>
              <a:t>Welke informatie is cruciaal voor ons?</a:t>
            </a:r>
          </a:p>
          <a:p>
            <a:pPr marL="0" indent="0">
              <a:buNone/>
            </a:pPr>
            <a:r>
              <a:rPr lang="nl-NL" sz="2400" dirty="0" smtClean="0"/>
              <a:t>-	Signalement</a:t>
            </a:r>
          </a:p>
          <a:p>
            <a:pPr marL="457200" lvl="1" indent="0">
              <a:buNone/>
            </a:pPr>
            <a:r>
              <a:rPr lang="nl-NL" sz="2400" dirty="0" smtClean="0"/>
              <a:t>	Leeftijd, lengte, bril/snor/baard, kleding, huidskleur, 	haardracht, tatoeages, opvallende kenmerken</a:t>
            </a:r>
          </a:p>
          <a:p>
            <a:pPr marL="0" indent="0">
              <a:buNone/>
            </a:pPr>
            <a:r>
              <a:rPr lang="nl-NL" sz="2400" dirty="0" smtClean="0"/>
              <a:t>-	Kenteken voertuig</a:t>
            </a:r>
          </a:p>
          <a:p>
            <a:pPr marL="457200" lvl="1" indent="0">
              <a:buNone/>
            </a:pPr>
            <a:r>
              <a:rPr lang="nl-NL" sz="2400" dirty="0" smtClean="0"/>
              <a:t>	Kenteken, merk en type, kleur, bijzondere kenmerken</a:t>
            </a:r>
          </a:p>
          <a:p>
            <a:pPr marL="0" indent="0">
              <a:buNone/>
            </a:pPr>
            <a:r>
              <a:rPr lang="nl-NL" sz="2400" dirty="0" smtClean="0"/>
              <a:t>-	Vluchtrichting dader</a:t>
            </a:r>
            <a:endParaRPr lang="nl-NL" sz="2400" dirty="0"/>
          </a:p>
        </p:txBody>
      </p:sp>
    </p:spTree>
    <p:extLst>
      <p:ext uri="{BB962C8B-B14F-4D97-AF65-F5344CB8AC3E}">
        <p14:creationId xmlns:p14="http://schemas.microsoft.com/office/powerpoint/2010/main" val="2871408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Burgernet</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0" lvl="0" indent="0">
              <a:buNone/>
            </a:pPr>
            <a:r>
              <a:rPr lang="nl-NL" sz="2400" dirty="0"/>
              <a:t>-	Samenwerkingsverband tussen inwoners, 	gemeente en politie</a:t>
            </a:r>
          </a:p>
          <a:p>
            <a:pPr marL="0" lvl="0" indent="0">
              <a:buNone/>
            </a:pPr>
            <a:r>
              <a:rPr lang="nl-NL" sz="2400" dirty="0"/>
              <a:t>-	U wordt gebeld of krijgt een SMS-	bericht als de 	politie op zoek is naar verdachten of vermiste 	personen in uw wijk</a:t>
            </a:r>
          </a:p>
          <a:p>
            <a:pPr marL="0" lvl="0" indent="0">
              <a:buNone/>
            </a:pPr>
            <a:r>
              <a:rPr lang="nl-NL" sz="2400" dirty="0"/>
              <a:t>-	Aanmelden kan via </a:t>
            </a:r>
            <a:r>
              <a:rPr lang="nl-NL" sz="2400" dirty="0">
                <a:hlinkClick r:id="rId3"/>
              </a:rPr>
              <a:t>www.burgernet.nl</a:t>
            </a:r>
            <a:r>
              <a:rPr lang="nl-NL" sz="2400" dirty="0"/>
              <a:t> of 	download 	de Burgernet-</a:t>
            </a:r>
            <a:r>
              <a:rPr lang="nl-NL" sz="2400" dirty="0" err="1"/>
              <a:t>app</a:t>
            </a:r>
            <a:endParaRPr lang="nl-NL" sz="2400" dirty="0"/>
          </a:p>
          <a:p>
            <a:pPr marL="0" indent="0">
              <a:buNone/>
            </a:pPr>
            <a:endParaRPr lang="nl-NL" sz="20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3399954"/>
            <a:ext cx="2133368" cy="1008000"/>
          </a:xfrm>
          <a:prstGeom prst="rect">
            <a:avLst/>
          </a:prstGeom>
        </p:spPr>
      </p:pic>
    </p:spTree>
    <p:extLst>
      <p:ext uri="{BB962C8B-B14F-4D97-AF65-F5344CB8AC3E}">
        <p14:creationId xmlns:p14="http://schemas.microsoft.com/office/powerpoint/2010/main" val="775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err="1" smtClean="0"/>
              <a:t>Whatsapp</a:t>
            </a:r>
            <a:r>
              <a:rPr lang="nl-NL" sz="2800" dirty="0" smtClean="0"/>
              <a:t> groep</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normAutofit fontScale="62500" lnSpcReduction="20000"/>
          </a:bodyPr>
          <a:lstStyle/>
          <a:p>
            <a:pPr marL="0" indent="0">
              <a:buNone/>
            </a:pPr>
            <a:r>
              <a:rPr lang="nl-NL" i="1" dirty="0"/>
              <a:t>Inbrekers mijden massaal buurten waar bewoners elkaar via </a:t>
            </a:r>
            <a:r>
              <a:rPr lang="nl-NL" i="1" dirty="0" err="1"/>
              <a:t>Whatsapp</a:t>
            </a:r>
            <a:r>
              <a:rPr lang="nl-NL" i="1" dirty="0"/>
              <a:t> waarschuwen voor verdachte personen. In Tilburg, waar duizenden inwoners zijn aangesloten bij een </a:t>
            </a:r>
            <a:r>
              <a:rPr lang="nl-NL" i="1" dirty="0" err="1"/>
              <a:t>whatsapp</a:t>
            </a:r>
            <a:r>
              <a:rPr lang="nl-NL" i="1" dirty="0"/>
              <a:t>-buurtwacht, leidt het tot een halvering van het aantal inbraken. </a:t>
            </a:r>
          </a:p>
          <a:p>
            <a:pPr marL="0" indent="0">
              <a:buNone/>
            </a:pPr>
            <a:r>
              <a:rPr lang="nl-NL" i="1" dirty="0"/>
              <a:t/>
            </a:r>
            <a:br>
              <a:rPr lang="nl-NL" i="1" dirty="0"/>
            </a:br>
            <a:r>
              <a:rPr lang="nl-NL" i="1" dirty="0"/>
              <a:t>Het is voor het eerst dat het effect van </a:t>
            </a:r>
            <a:r>
              <a:rPr lang="nl-NL" i="1" dirty="0" err="1"/>
              <a:t>whatsapp</a:t>
            </a:r>
            <a:r>
              <a:rPr lang="nl-NL" i="1" dirty="0"/>
              <a:t>-buurtwachten wetenschappelijk is onderzocht. In het hele land werken bewoners steeds vaker samen om inbrekers - met behulp van hun mobieltje - te stoppen. Meestal nemen bezorgde burgers het initiatief voor een </a:t>
            </a:r>
            <a:r>
              <a:rPr lang="nl-NL" i="1" dirty="0" err="1"/>
              <a:t>whatsapp</a:t>
            </a:r>
            <a:r>
              <a:rPr lang="nl-NL" i="1" dirty="0"/>
              <a:t>-groep na een inbraakgolf</a:t>
            </a:r>
            <a:r>
              <a:rPr lang="nl-NL" i="1" dirty="0" smtClean="0"/>
              <a:t>. (</a:t>
            </a:r>
            <a:r>
              <a:rPr lang="nl-NL" i="1" smtClean="0"/>
              <a:t>onderzoek oktober 2015)</a:t>
            </a:r>
            <a:r>
              <a:rPr lang="nl-NL" i="1" dirty="0"/>
              <a:t/>
            </a:r>
            <a:br>
              <a:rPr lang="nl-NL" i="1" dirty="0"/>
            </a:br>
            <a:endParaRPr lang="nl-NL" i="1" dirty="0" smtClean="0"/>
          </a:p>
          <a:p>
            <a:pPr marL="0" indent="0" algn="ctr">
              <a:buNone/>
            </a:pPr>
            <a:r>
              <a:rPr lang="nl-NL" b="1" dirty="0" smtClean="0">
                <a:solidFill>
                  <a:srgbClr val="FF0000"/>
                </a:solidFill>
              </a:rPr>
              <a:t>Starten van een </a:t>
            </a:r>
            <a:r>
              <a:rPr lang="nl-NL" b="1" dirty="0" err="1" smtClean="0">
                <a:solidFill>
                  <a:srgbClr val="FF0000"/>
                </a:solidFill>
              </a:rPr>
              <a:t>whatsappgroep</a:t>
            </a:r>
            <a:r>
              <a:rPr lang="nl-NL" b="1" dirty="0" smtClean="0">
                <a:solidFill>
                  <a:srgbClr val="FF0000"/>
                </a:solidFill>
              </a:rPr>
              <a:t>? Zie folder</a:t>
            </a:r>
            <a:r>
              <a:rPr lang="nl-NL" i="1" dirty="0"/>
              <a:t/>
            </a:r>
            <a:br>
              <a:rPr lang="nl-NL" i="1" dirty="0"/>
            </a:br>
            <a:endParaRPr lang="nl-NL" i="1" dirty="0"/>
          </a:p>
          <a:p>
            <a:pPr marL="0" indent="0">
              <a:buNone/>
            </a:pP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424" y="-1117"/>
            <a:ext cx="1466400" cy="936000"/>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7761"/>
            <a:ext cx="1657500" cy="936000"/>
          </a:xfrm>
          <a:prstGeom prst="rect">
            <a:avLst/>
          </a:prstGeom>
        </p:spPr>
      </p:pic>
    </p:spTree>
    <p:extLst>
      <p:ext uri="{BB962C8B-B14F-4D97-AF65-F5344CB8AC3E}">
        <p14:creationId xmlns:p14="http://schemas.microsoft.com/office/powerpoint/2010/main" val="755916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err="1" smtClean="0"/>
              <a:t>Mobeye</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0" indent="0">
              <a:buNone/>
            </a:pPr>
            <a:r>
              <a:rPr lang="nl-NL" altLang="nl-NL" sz="2400" dirty="0" smtClean="0"/>
              <a:t>-	</a:t>
            </a:r>
            <a:r>
              <a:rPr lang="nl-NL" altLang="nl-NL" sz="2400" dirty="0" err="1" smtClean="0"/>
              <a:t>Mobeye</a:t>
            </a:r>
            <a:r>
              <a:rPr lang="nl-NL" altLang="nl-NL" sz="2400" dirty="0" smtClean="0"/>
              <a:t> </a:t>
            </a:r>
            <a:r>
              <a:rPr lang="nl-NL" altLang="nl-NL" sz="2400" dirty="0"/>
              <a:t>betreft een </a:t>
            </a:r>
            <a:r>
              <a:rPr lang="nl-NL" altLang="nl-NL" sz="2400" dirty="0" smtClean="0"/>
              <a:t>alarmsysteem</a:t>
            </a:r>
          </a:p>
          <a:p>
            <a:pPr marL="0" indent="0">
              <a:buNone/>
            </a:pPr>
            <a:r>
              <a:rPr lang="nl-NL" altLang="nl-NL" sz="2400" dirty="0" smtClean="0"/>
              <a:t>-	Staat </a:t>
            </a:r>
            <a:r>
              <a:rPr lang="nl-NL" altLang="nl-NL" sz="2400" dirty="0"/>
              <a:t>in rechtstreeks contact met </a:t>
            </a:r>
            <a:r>
              <a:rPr lang="nl-NL" altLang="nl-NL" sz="2400" dirty="0" smtClean="0"/>
              <a:t>politie</a:t>
            </a:r>
          </a:p>
          <a:p>
            <a:pPr marL="0" indent="0">
              <a:buNone/>
            </a:pPr>
            <a:r>
              <a:rPr lang="nl-NL" altLang="nl-NL" sz="2400" dirty="0" smtClean="0"/>
              <a:t>-	Aan </a:t>
            </a:r>
            <a:r>
              <a:rPr lang="nl-NL" altLang="nl-NL" sz="2400" dirty="0"/>
              <a:t>te vragen als u met vakantie gaat of een </a:t>
            </a:r>
            <a:r>
              <a:rPr lang="nl-NL" altLang="nl-NL" sz="2400" dirty="0" smtClean="0"/>
              <a:t>	weekend weg</a:t>
            </a:r>
          </a:p>
          <a:p>
            <a:pPr marL="0" indent="0">
              <a:buNone/>
            </a:pPr>
            <a:r>
              <a:rPr lang="nl-NL" altLang="nl-NL" sz="2400" dirty="0" smtClean="0"/>
              <a:t>-	Wijk </a:t>
            </a:r>
            <a:r>
              <a:rPr lang="nl-NL" altLang="nl-NL" sz="2400" dirty="0"/>
              <a:t>met de meeste inbraken krijgt prioriteit</a:t>
            </a:r>
          </a:p>
          <a:p>
            <a:pPr marL="0" indent="0">
              <a:buNone/>
            </a:pPr>
            <a:endParaRPr lang="nl-NL" sz="20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493" y="3254068"/>
            <a:ext cx="1670136" cy="1224000"/>
          </a:xfrm>
          <a:prstGeom prst="rect">
            <a:avLst/>
          </a:prstGeom>
        </p:spPr>
      </p:pic>
    </p:spTree>
    <p:extLst>
      <p:ext uri="{BB962C8B-B14F-4D97-AF65-F5344CB8AC3E}">
        <p14:creationId xmlns:p14="http://schemas.microsoft.com/office/powerpoint/2010/main" val="2219944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Waaks</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normAutofit/>
          </a:bodyPr>
          <a:lstStyle/>
          <a:p>
            <a:pPr marL="0" indent="0">
              <a:buNone/>
            </a:pPr>
            <a:r>
              <a:rPr lang="nl-NL" altLang="nl-NL" sz="2400" dirty="0" smtClean="0"/>
              <a:t>-	Ogen </a:t>
            </a:r>
            <a:r>
              <a:rPr lang="nl-NL" altLang="nl-NL" sz="2400" dirty="0"/>
              <a:t>en oren in de wijk van </a:t>
            </a:r>
            <a:r>
              <a:rPr lang="nl-NL" altLang="nl-NL" sz="2400" dirty="0" smtClean="0"/>
              <a:t>hondenbezitters</a:t>
            </a:r>
            <a:endParaRPr lang="nl-NL" altLang="nl-NL" sz="2400" dirty="0"/>
          </a:p>
          <a:p>
            <a:pPr marL="0" indent="0">
              <a:buNone/>
            </a:pPr>
            <a:r>
              <a:rPr lang="nl-NL" altLang="nl-NL" sz="2400" dirty="0" smtClean="0"/>
              <a:t>-	U </a:t>
            </a:r>
            <a:r>
              <a:rPr lang="nl-NL" altLang="nl-NL" sz="2400" dirty="0"/>
              <a:t>kunt zich aanmelden </a:t>
            </a:r>
            <a:r>
              <a:rPr lang="nl-NL" altLang="nl-NL" sz="2400" dirty="0" smtClean="0"/>
              <a:t>een </a:t>
            </a:r>
            <a:r>
              <a:rPr lang="nl-NL" altLang="nl-NL" sz="2400" dirty="0"/>
              <a:t>formulier in te vullen via </a:t>
            </a:r>
            <a:r>
              <a:rPr lang="nl-NL" altLang="nl-NL" sz="2400" dirty="0" smtClean="0"/>
              <a:t>	de </a:t>
            </a:r>
            <a:r>
              <a:rPr lang="nl-NL" altLang="nl-NL" sz="2400" dirty="0"/>
              <a:t>website van de </a:t>
            </a:r>
            <a:r>
              <a:rPr lang="nl-NL" altLang="nl-NL" sz="2400" dirty="0" smtClean="0"/>
              <a:t>gemeente </a:t>
            </a:r>
            <a:r>
              <a:rPr lang="nl-NL" altLang="nl-NL" sz="2400" dirty="0"/>
              <a:t>Zeist. </a:t>
            </a:r>
            <a:r>
              <a:rPr lang="nl-NL" altLang="nl-NL" sz="2400" dirty="0" smtClean="0"/>
              <a:t>Eventuele	vragen </a:t>
            </a:r>
            <a:r>
              <a:rPr lang="nl-NL" altLang="nl-NL" sz="2400" dirty="0"/>
              <a:t>kunt u stellen </a:t>
            </a:r>
            <a:r>
              <a:rPr lang="nl-NL" altLang="nl-NL" sz="2400" dirty="0" smtClean="0"/>
              <a:t>via </a:t>
            </a:r>
            <a:r>
              <a:rPr lang="nl-NL" altLang="nl-NL" sz="2400" dirty="0"/>
              <a:t>waaks@zeist.nl.</a:t>
            </a:r>
          </a:p>
          <a:p>
            <a:pPr marL="0" indent="0">
              <a:buNone/>
            </a:pP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666394"/>
            <a:ext cx="1260000" cy="1260000"/>
          </a:xfrm>
          <a:prstGeom prst="rect">
            <a:avLst/>
          </a:prstGeom>
        </p:spPr>
      </p:pic>
    </p:spTree>
    <p:extLst>
      <p:ext uri="{BB962C8B-B14F-4D97-AF65-F5344CB8AC3E}">
        <p14:creationId xmlns:p14="http://schemas.microsoft.com/office/powerpoint/2010/main" val="175848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Tot ziens in de wijk!</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0" indent="0" algn="ctr">
              <a:buNone/>
            </a:pPr>
            <a:endParaRPr lang="nl-NL" dirty="0"/>
          </a:p>
          <a:p>
            <a:pPr marL="0" indent="0" algn="ctr">
              <a:buNone/>
            </a:pPr>
            <a:r>
              <a:rPr lang="nl-NL" b="1" u="sng" dirty="0" smtClean="0"/>
              <a:t>Vragen?</a:t>
            </a:r>
            <a:endParaRPr lang="nl-NL" b="1" u="sng" dirty="0"/>
          </a:p>
        </p:txBody>
      </p:sp>
    </p:spTree>
    <p:extLst>
      <p:ext uri="{BB962C8B-B14F-4D97-AF65-F5344CB8AC3E}">
        <p14:creationId xmlns:p14="http://schemas.microsoft.com/office/powerpoint/2010/main" val="2232340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2800" dirty="0" smtClean="0"/>
              <a:t>Wijkagenten Zeist Centrum</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p>
        </p:txBody>
      </p:sp>
      <p:sp>
        <p:nvSpPr>
          <p:cNvPr id="4" name="Ondertitel 3"/>
          <p:cNvSpPr>
            <a:spLocks noGrp="1"/>
          </p:cNvSpPr>
          <p:nvPr>
            <p:ph type="subTitle" idx="1"/>
          </p:nvPr>
        </p:nvSpPr>
        <p:spPr/>
        <p:txBody>
          <a:bodyPr>
            <a:normAutofit lnSpcReduction="10000"/>
          </a:bodyPr>
          <a:lstStyle/>
          <a:p>
            <a:pPr marL="0" indent="0">
              <a:buNone/>
            </a:pPr>
            <a:r>
              <a:rPr lang="nl-NL" sz="2600" dirty="0" smtClean="0"/>
              <a:t>Maik van der Looy </a:t>
            </a:r>
          </a:p>
          <a:p>
            <a:pPr marL="0" indent="0">
              <a:buNone/>
            </a:pPr>
            <a:r>
              <a:rPr lang="nl-NL" sz="2600" dirty="0" smtClean="0"/>
              <a:t>Steven </a:t>
            </a:r>
            <a:r>
              <a:rPr lang="nl-NL" sz="2600" dirty="0" err="1" smtClean="0"/>
              <a:t>McGowan</a:t>
            </a:r>
            <a:endParaRPr lang="nl-NL" sz="2600" dirty="0" smtClean="0"/>
          </a:p>
          <a:p>
            <a:pPr marL="0" indent="0">
              <a:buNone/>
            </a:pPr>
            <a:endParaRPr lang="nl-NL" sz="2400" dirty="0" smtClean="0"/>
          </a:p>
          <a:p>
            <a:pPr marL="0" indent="0">
              <a:buNone/>
            </a:pPr>
            <a:r>
              <a:rPr lang="nl-NL" sz="2400" dirty="0" smtClean="0"/>
              <a:t>Te bereiken via:</a:t>
            </a:r>
          </a:p>
          <a:p>
            <a:pPr marL="0" indent="0">
              <a:buNone/>
            </a:pPr>
            <a:endParaRPr lang="nl-NL" sz="2400" dirty="0" smtClean="0"/>
          </a:p>
          <a:p>
            <a:pPr marL="0" indent="0">
              <a:buNone/>
            </a:pPr>
            <a:r>
              <a:rPr lang="nl-NL" sz="2400" dirty="0" smtClean="0"/>
              <a:t>Tel. 		0900-8844</a:t>
            </a:r>
          </a:p>
          <a:p>
            <a:pPr marL="0" indent="0">
              <a:buNone/>
            </a:pPr>
            <a:r>
              <a:rPr lang="nl-NL" sz="2400" dirty="0" smtClean="0"/>
              <a:t>Twitter: 	@</a:t>
            </a:r>
            <a:r>
              <a:rPr lang="nl-NL" sz="2400" dirty="0" err="1" smtClean="0"/>
              <a:t>polzeistcentrum</a:t>
            </a:r>
            <a:endParaRPr lang="nl-NL" sz="2400" dirty="0" smtClean="0"/>
          </a:p>
          <a:p>
            <a:pPr marL="0" indent="0">
              <a:buNone/>
            </a:pPr>
            <a:r>
              <a:rPr lang="nl-NL" sz="2400" dirty="0" smtClean="0"/>
              <a:t>Facebook:	Politie Zeist</a:t>
            </a:r>
            <a:endParaRPr lang="nl-NL" sz="2400" dirty="0"/>
          </a:p>
          <a:p>
            <a:pPr marL="0" indent="0">
              <a:buNone/>
            </a:pPr>
            <a:endParaRPr lang="nl-NL" dirty="0"/>
          </a:p>
        </p:txBody>
      </p:sp>
    </p:spTree>
    <p:extLst>
      <p:ext uri="{BB962C8B-B14F-4D97-AF65-F5344CB8AC3E}">
        <p14:creationId xmlns:p14="http://schemas.microsoft.com/office/powerpoint/2010/main" val="4168608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De wijkagent in uw buurt</a:t>
            </a:r>
            <a:endParaRPr lang="nl-NL" sz="2800" dirty="0"/>
          </a:p>
        </p:txBody>
      </p:sp>
      <p:sp>
        <p:nvSpPr>
          <p:cNvPr id="3" name="Tijdelijke aanduiding voor datum 2"/>
          <p:cNvSpPr>
            <a:spLocks noGrp="1"/>
          </p:cNvSpPr>
          <p:nvPr>
            <p:ph type="dt" sz="half" idx="10"/>
          </p:nvPr>
        </p:nvSpPr>
        <p:spPr>
          <a:xfrm>
            <a:off x="6542856" y="4670916"/>
            <a:ext cx="2133600" cy="180752"/>
          </a:xfrm>
        </p:spPr>
        <p:txBody>
          <a:bodyPr/>
          <a:lstStyle/>
          <a:p>
            <a:r>
              <a:rPr lang="nl-NL" dirty="0" smtClean="0"/>
              <a:t>31 maart 2016</a:t>
            </a:r>
            <a:endParaRPr lang="nl-NL" dirty="0"/>
          </a:p>
        </p:txBody>
      </p:sp>
      <p:sp>
        <p:nvSpPr>
          <p:cNvPr id="4" name="Ondertitel 3"/>
          <p:cNvSpPr>
            <a:spLocks noGrp="1"/>
          </p:cNvSpPr>
          <p:nvPr>
            <p:ph type="subTitle" idx="1"/>
          </p:nvPr>
        </p:nvSpPr>
        <p:spPr/>
        <p:txBody>
          <a:bodyPr>
            <a:normAutofit fontScale="92500"/>
          </a:bodyPr>
          <a:lstStyle/>
          <a:p>
            <a:pPr marL="0" indent="0">
              <a:buNone/>
            </a:pPr>
            <a:r>
              <a:rPr lang="nl-NL" sz="2600" dirty="0" smtClean="0"/>
              <a:t>-	1 Wijkagent op 5000 inwoners</a:t>
            </a:r>
          </a:p>
          <a:p>
            <a:pPr marL="0" indent="0">
              <a:buNone/>
            </a:pPr>
            <a:r>
              <a:rPr lang="nl-NL" sz="2600" dirty="0" smtClean="0"/>
              <a:t>-	De </a:t>
            </a:r>
            <a:r>
              <a:rPr lang="nl-NL" sz="2600" dirty="0"/>
              <a:t>wijkagent werkt samen met </a:t>
            </a:r>
            <a:r>
              <a:rPr lang="nl-NL" sz="2600" dirty="0" smtClean="0"/>
              <a:t>(</a:t>
            </a:r>
            <a:r>
              <a:rPr lang="nl-NL" sz="2600" dirty="0"/>
              <a:t>netwerk)partners</a:t>
            </a:r>
          </a:p>
          <a:p>
            <a:pPr marL="0" indent="0">
              <a:buNone/>
            </a:pPr>
            <a:r>
              <a:rPr lang="nl-NL" sz="2600" dirty="0" smtClean="0"/>
              <a:t>-	De </a:t>
            </a:r>
            <a:r>
              <a:rPr lang="nl-NL" sz="2600" dirty="0"/>
              <a:t>wijkagent signaleert en adviseert bij </a:t>
            </a:r>
            <a:r>
              <a:rPr lang="nl-NL" sz="2600" dirty="0" smtClean="0"/>
              <a:t>wijk 	gerelateerde </a:t>
            </a:r>
            <a:r>
              <a:rPr lang="nl-NL" sz="2600" dirty="0"/>
              <a:t>problemen</a:t>
            </a:r>
          </a:p>
          <a:p>
            <a:pPr marL="0" indent="0">
              <a:buNone/>
            </a:pPr>
            <a:r>
              <a:rPr lang="nl-NL" sz="2600" dirty="0" smtClean="0"/>
              <a:t>-	De </a:t>
            </a:r>
            <a:r>
              <a:rPr lang="nl-NL" sz="2600" dirty="0"/>
              <a:t>wijkagent stuurt het politieteam aan op </a:t>
            </a:r>
            <a:r>
              <a:rPr lang="nl-NL" sz="2600" dirty="0" smtClean="0"/>
              <a:t>	activiteiten </a:t>
            </a:r>
            <a:r>
              <a:rPr lang="nl-NL" sz="2600" dirty="0"/>
              <a:t>in de wijk</a:t>
            </a:r>
          </a:p>
          <a:p>
            <a:pPr marL="0" indent="0">
              <a:buNone/>
            </a:pPr>
            <a:r>
              <a:rPr lang="nl-NL" sz="2600" dirty="0" smtClean="0"/>
              <a:t>-	De </a:t>
            </a:r>
            <a:r>
              <a:rPr lang="nl-NL" sz="2600" dirty="0"/>
              <a:t>wijkagent schakelt netwerkpartners in </a:t>
            </a:r>
            <a:r>
              <a:rPr lang="nl-NL" sz="2600" dirty="0" smtClean="0"/>
              <a:t>	(integrale </a:t>
            </a:r>
            <a:r>
              <a:rPr lang="nl-NL" sz="2600" dirty="0"/>
              <a:t>aanpak)</a:t>
            </a:r>
          </a:p>
          <a:p>
            <a:pPr>
              <a:buFontTx/>
              <a:buChar char="-"/>
            </a:pPr>
            <a:endParaRPr lang="nl-NL" dirty="0" smtClean="0"/>
          </a:p>
          <a:p>
            <a:pPr marL="0" indent="0">
              <a:buNone/>
            </a:pPr>
            <a:endParaRPr lang="nl-NL" dirty="0"/>
          </a:p>
        </p:txBody>
      </p:sp>
    </p:spTree>
    <p:extLst>
      <p:ext uri="{BB962C8B-B14F-4D97-AF65-F5344CB8AC3E}">
        <p14:creationId xmlns:p14="http://schemas.microsoft.com/office/powerpoint/2010/main" val="375456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2800" dirty="0"/>
              <a:t>De wijkagent is het lokale aanspreekpunt voor:</a:t>
            </a:r>
            <a:br>
              <a:rPr lang="nl-NL" sz="2800" dirty="0"/>
            </a:b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a:xfrm>
            <a:off x="467544" y="627534"/>
            <a:ext cx="8280920" cy="3780420"/>
          </a:xfrm>
        </p:spPr>
        <p:txBody>
          <a:bodyPr>
            <a:normAutofit/>
          </a:bodyPr>
          <a:lstStyle/>
          <a:p>
            <a:pPr marL="0" indent="0">
              <a:buNone/>
            </a:pPr>
            <a:r>
              <a:rPr lang="nl-NL" sz="2400" dirty="0" smtClean="0"/>
              <a:t>-	Bewoners</a:t>
            </a:r>
          </a:p>
          <a:p>
            <a:pPr marL="0" indent="0">
              <a:buNone/>
            </a:pPr>
            <a:r>
              <a:rPr lang="nl-NL" sz="2400" dirty="0" smtClean="0"/>
              <a:t>-	Winkeliers</a:t>
            </a:r>
            <a:r>
              <a:rPr lang="nl-NL" sz="2400" dirty="0"/>
              <a:t>, bedrijven en horeca</a:t>
            </a:r>
          </a:p>
          <a:p>
            <a:pPr marL="0" indent="0">
              <a:buNone/>
            </a:pPr>
            <a:r>
              <a:rPr lang="nl-NL" sz="2400" dirty="0" smtClean="0"/>
              <a:t>-	Scholen</a:t>
            </a:r>
            <a:endParaRPr lang="nl-NL" sz="2400" dirty="0"/>
          </a:p>
          <a:p>
            <a:pPr marL="0" indent="0">
              <a:buNone/>
            </a:pPr>
            <a:r>
              <a:rPr lang="nl-NL" sz="2400" dirty="0" smtClean="0"/>
              <a:t>-	Buurtverenigingen</a:t>
            </a:r>
            <a:endParaRPr lang="nl-NL" sz="2400" dirty="0"/>
          </a:p>
          <a:p>
            <a:pPr marL="0" indent="0">
              <a:buNone/>
            </a:pPr>
            <a:r>
              <a:rPr lang="nl-NL" sz="2400" dirty="0" smtClean="0"/>
              <a:t>-	Maatschappelijke </a:t>
            </a:r>
            <a:r>
              <a:rPr lang="nl-NL" sz="2400" dirty="0"/>
              <a:t>organisaties</a:t>
            </a:r>
          </a:p>
          <a:p>
            <a:pPr marL="0" indent="0">
              <a:buNone/>
            </a:pPr>
            <a:r>
              <a:rPr lang="nl-NL" sz="2400" dirty="0" smtClean="0"/>
              <a:t>-	Ondernemers</a:t>
            </a:r>
            <a:endParaRPr lang="nl-NL" sz="2400" dirty="0"/>
          </a:p>
        </p:txBody>
      </p:sp>
    </p:spTree>
    <p:extLst>
      <p:ext uri="{BB962C8B-B14F-4D97-AF65-F5344CB8AC3E}">
        <p14:creationId xmlns:p14="http://schemas.microsoft.com/office/powerpoint/2010/main" val="2849401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2800" dirty="0" smtClean="0"/>
              <a:t>Met welke zaken kunt u terecht bij uw wijkagent?</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a:xfrm>
            <a:off x="467544" y="987574"/>
            <a:ext cx="8280920" cy="3420380"/>
          </a:xfrm>
        </p:spPr>
        <p:txBody>
          <a:bodyPr>
            <a:normAutofit/>
          </a:bodyPr>
          <a:lstStyle/>
          <a:p>
            <a:pPr marL="0" indent="0">
              <a:buNone/>
            </a:pPr>
            <a:r>
              <a:rPr lang="nl-NL" sz="2400" dirty="0" smtClean="0"/>
              <a:t>U </a:t>
            </a:r>
            <a:r>
              <a:rPr lang="nl-NL" sz="2400" dirty="0"/>
              <a:t>kunt bij de wijkagent terecht wanneer er een structureel probleem is op bijvoorbeeld het gebied van:</a:t>
            </a:r>
          </a:p>
          <a:p>
            <a:pPr marL="0" indent="0">
              <a:buNone/>
            </a:pPr>
            <a:r>
              <a:rPr lang="nl-NL" sz="2400" dirty="0" smtClean="0"/>
              <a:t>-	Verkeersveiligheid</a:t>
            </a:r>
            <a:endParaRPr lang="nl-NL" sz="2400" dirty="0"/>
          </a:p>
          <a:p>
            <a:pPr marL="0" indent="0">
              <a:buNone/>
            </a:pPr>
            <a:r>
              <a:rPr lang="nl-NL" sz="2400" dirty="0" smtClean="0"/>
              <a:t>-	Jeugdproblematiek</a:t>
            </a:r>
            <a:endParaRPr lang="nl-NL" sz="2400" dirty="0"/>
          </a:p>
          <a:p>
            <a:pPr marL="0" indent="0">
              <a:buNone/>
            </a:pPr>
            <a:r>
              <a:rPr lang="nl-NL" sz="2400" dirty="0" smtClean="0"/>
              <a:t>-	Handhaven </a:t>
            </a:r>
            <a:r>
              <a:rPr lang="nl-NL" sz="2400" dirty="0"/>
              <a:t>van de openbare orde</a:t>
            </a:r>
          </a:p>
          <a:p>
            <a:pPr marL="0" indent="0">
              <a:buNone/>
            </a:pPr>
            <a:r>
              <a:rPr lang="nl-NL" sz="2400" dirty="0" smtClean="0"/>
              <a:t>-	Kleinere </a:t>
            </a:r>
            <a:r>
              <a:rPr lang="nl-NL" sz="2400" dirty="0"/>
              <a:t>milieuzaken</a:t>
            </a:r>
          </a:p>
          <a:p>
            <a:endParaRPr lang="nl-NL" dirty="0"/>
          </a:p>
        </p:txBody>
      </p:sp>
    </p:spTree>
    <p:extLst>
      <p:ext uri="{BB962C8B-B14F-4D97-AF65-F5344CB8AC3E}">
        <p14:creationId xmlns:p14="http://schemas.microsoft.com/office/powerpoint/2010/main" val="405684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Veiligheidsbeeld Zeist Centrum</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normAutofit/>
          </a:bodyPr>
          <a:lstStyle/>
          <a:p>
            <a:pPr marL="0" indent="0">
              <a:buNone/>
            </a:pPr>
            <a:endParaRPr lang="nl-NL" sz="4600" dirty="0" smtClean="0"/>
          </a:p>
          <a:p>
            <a:pPr marL="0" indent="0">
              <a:buNone/>
            </a:pPr>
            <a:endParaRPr lang="nl-NL" dirty="0" smtClean="0"/>
          </a:p>
        </p:txBody>
      </p:sp>
      <p:graphicFrame>
        <p:nvGraphicFramePr>
          <p:cNvPr id="7" name="Grafiek 6"/>
          <p:cNvGraphicFramePr/>
          <p:nvPr>
            <p:extLst>
              <p:ext uri="{D42A27DB-BD31-4B8C-83A1-F6EECF244321}">
                <p14:modId xmlns:p14="http://schemas.microsoft.com/office/powerpoint/2010/main" val="366875099"/>
              </p:ext>
            </p:extLst>
          </p:nvPr>
        </p:nvGraphicFramePr>
        <p:xfrm>
          <a:off x="539552" y="539750"/>
          <a:ext cx="7080448"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04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Veiligheidsbeeld ‘Rond </a:t>
            </a:r>
            <a:r>
              <a:rPr lang="nl-NL" sz="2800" smtClean="0"/>
              <a:t>het </a:t>
            </a:r>
            <a:r>
              <a:rPr lang="nl-NL" sz="2800" smtClean="0"/>
              <a:t>Wilhelminapark</a:t>
            </a:r>
            <a:r>
              <a:rPr lang="nl-NL" sz="2800" dirty="0" smtClean="0"/>
              <a:t>’</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0" indent="0">
              <a:buNone/>
            </a:pPr>
            <a:endParaRPr lang="nl-NL" dirty="0" smtClean="0"/>
          </a:p>
          <a:p>
            <a:pPr marL="0" indent="0">
              <a:buNone/>
            </a:pPr>
            <a:endParaRPr lang="nl-NL" dirty="0"/>
          </a:p>
        </p:txBody>
      </p:sp>
      <p:graphicFrame>
        <p:nvGraphicFramePr>
          <p:cNvPr id="7" name="Grafiek 6"/>
          <p:cNvGraphicFramePr/>
          <p:nvPr>
            <p:extLst>
              <p:ext uri="{D42A27DB-BD31-4B8C-83A1-F6EECF244321}">
                <p14:modId xmlns:p14="http://schemas.microsoft.com/office/powerpoint/2010/main" val="2425428284"/>
              </p:ext>
            </p:extLst>
          </p:nvPr>
        </p:nvGraphicFramePr>
        <p:xfrm>
          <a:off x="467544" y="771550"/>
          <a:ext cx="7152456" cy="383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47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Burgerparticipatie </a:t>
            </a:r>
            <a:endParaRPr lang="nl-NL" sz="2800" dirty="0"/>
          </a:p>
        </p:txBody>
      </p:sp>
      <p:sp>
        <p:nvSpPr>
          <p:cNvPr id="3" name="Tijdelijke aanduiding voor datum 2"/>
          <p:cNvSpPr>
            <a:spLocks noGrp="1"/>
          </p:cNvSpPr>
          <p:nvPr>
            <p:ph type="dt" sz="half" idx="10"/>
          </p:nvPr>
        </p:nvSpPr>
        <p:spPr/>
        <p:txBody>
          <a:bodyPr/>
          <a:lstStyle/>
          <a:p>
            <a:r>
              <a:rPr lang="nl-NL" dirty="0" smtClean="0"/>
              <a:t>12 januari 2016</a:t>
            </a:r>
            <a:endParaRPr lang="nl-NL" dirty="0"/>
          </a:p>
        </p:txBody>
      </p:sp>
      <p:sp>
        <p:nvSpPr>
          <p:cNvPr id="4" name="Ondertitel 3"/>
          <p:cNvSpPr>
            <a:spLocks noGrp="1"/>
          </p:cNvSpPr>
          <p:nvPr>
            <p:ph type="subTitle" idx="1"/>
          </p:nvPr>
        </p:nvSpPr>
        <p:spPr/>
        <p:txBody>
          <a:bodyPr>
            <a:normAutofit/>
          </a:bodyPr>
          <a:lstStyle/>
          <a:p>
            <a:pPr marL="0" indent="0">
              <a:buNone/>
            </a:pPr>
            <a:r>
              <a:rPr lang="nl-NL" sz="2400" b="1" dirty="0" smtClean="0"/>
              <a:t>Wat kunt u doen?</a:t>
            </a:r>
          </a:p>
          <a:p>
            <a:pPr>
              <a:buFontTx/>
              <a:buChar char="-"/>
            </a:pPr>
            <a:endParaRPr lang="nl-NL" altLang="nl-NL" sz="2400" dirty="0" smtClean="0"/>
          </a:p>
          <a:p>
            <a:pPr>
              <a:buFontTx/>
              <a:buChar char="-"/>
            </a:pPr>
            <a:r>
              <a:rPr lang="nl-NL" altLang="nl-NL" sz="2400" dirty="0" smtClean="0"/>
              <a:t>‘Ogen </a:t>
            </a:r>
            <a:r>
              <a:rPr lang="nl-NL" altLang="nl-NL" sz="2400" dirty="0"/>
              <a:t>en </a:t>
            </a:r>
            <a:r>
              <a:rPr lang="nl-NL" altLang="nl-NL" sz="2400" dirty="0" smtClean="0"/>
              <a:t>oren’ </a:t>
            </a:r>
            <a:r>
              <a:rPr lang="nl-NL" altLang="nl-NL" sz="2400" dirty="0"/>
              <a:t>zijn voor gemeente en </a:t>
            </a:r>
            <a:r>
              <a:rPr lang="nl-NL" altLang="nl-NL" sz="2400" dirty="0" smtClean="0"/>
              <a:t>politie</a:t>
            </a:r>
          </a:p>
          <a:p>
            <a:pPr>
              <a:buFontTx/>
              <a:buChar char="-"/>
            </a:pPr>
            <a:r>
              <a:rPr lang="nl-NL" altLang="nl-NL" sz="2400" dirty="0" smtClean="0"/>
              <a:t>Verdachte </a:t>
            </a:r>
            <a:r>
              <a:rPr lang="nl-NL" altLang="nl-NL" sz="2400" dirty="0"/>
              <a:t>en ongewone zaken zo spoedig mogelijk melden</a:t>
            </a:r>
          </a:p>
          <a:p>
            <a:pPr marL="0" indent="0">
              <a:buNone/>
            </a:pPr>
            <a:endParaRPr lang="nl-NL" sz="2400" dirty="0" smtClean="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3585515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2800" dirty="0" smtClean="0"/>
              <a:t>Wat is een verdachte situatie?</a:t>
            </a:r>
            <a:endParaRPr lang="nl-NL" sz="2800" dirty="0"/>
          </a:p>
        </p:txBody>
      </p:sp>
      <p:sp>
        <p:nvSpPr>
          <p:cNvPr id="3" name="Tijdelijke aanduiding voor datum 2"/>
          <p:cNvSpPr>
            <a:spLocks noGrp="1"/>
          </p:cNvSpPr>
          <p:nvPr>
            <p:ph type="dt" sz="half" idx="10"/>
          </p:nvPr>
        </p:nvSpPr>
        <p:spPr/>
        <p:txBody>
          <a:bodyPr/>
          <a:lstStyle/>
          <a:p>
            <a:r>
              <a:rPr lang="nl-NL" dirty="0" smtClean="0"/>
              <a:t>31 maart 2016</a:t>
            </a:r>
            <a:endParaRPr lang="nl-NL" dirty="0"/>
          </a:p>
        </p:txBody>
      </p:sp>
      <p:sp>
        <p:nvSpPr>
          <p:cNvPr id="4" name="Ondertitel 3"/>
          <p:cNvSpPr>
            <a:spLocks noGrp="1"/>
          </p:cNvSpPr>
          <p:nvPr>
            <p:ph type="subTitle" idx="1"/>
          </p:nvPr>
        </p:nvSpPr>
        <p:spPr/>
        <p:txBody>
          <a:bodyPr/>
          <a:lstStyle/>
          <a:p>
            <a:pPr marL="0" indent="0">
              <a:buNone/>
            </a:pPr>
            <a:r>
              <a:rPr lang="nl-NL" altLang="nl-NL" sz="2400" dirty="0"/>
              <a:t>Situaties die afwijken van het normale beeld, </a:t>
            </a:r>
            <a:r>
              <a:rPr lang="nl-NL" altLang="nl-NL" sz="2400" dirty="0" smtClean="0"/>
              <a:t>bijvoorbeeld:</a:t>
            </a:r>
          </a:p>
          <a:p>
            <a:pPr marL="0" indent="0">
              <a:buNone/>
            </a:pPr>
            <a:endParaRPr lang="nl-NL" altLang="nl-NL" sz="2400" dirty="0" smtClean="0"/>
          </a:p>
          <a:p>
            <a:pPr>
              <a:buFontTx/>
              <a:buChar char="-"/>
            </a:pPr>
            <a:r>
              <a:rPr lang="nl-NL" altLang="nl-NL" sz="2400" dirty="0" smtClean="0"/>
              <a:t>Personen </a:t>
            </a:r>
            <a:r>
              <a:rPr lang="nl-NL" altLang="nl-NL" sz="2400" dirty="0"/>
              <a:t>die blijven rondhangen in uw </a:t>
            </a:r>
            <a:r>
              <a:rPr lang="nl-NL" altLang="nl-NL" sz="2400" dirty="0" smtClean="0"/>
              <a:t>wijk</a:t>
            </a:r>
          </a:p>
          <a:p>
            <a:pPr>
              <a:buFontTx/>
              <a:buChar char="-"/>
            </a:pPr>
            <a:r>
              <a:rPr lang="nl-NL" altLang="nl-NL" sz="2400" dirty="0" smtClean="0"/>
              <a:t>Personen </a:t>
            </a:r>
            <a:r>
              <a:rPr lang="nl-NL" altLang="nl-NL" sz="2400" dirty="0"/>
              <a:t>die opvallend </a:t>
            </a:r>
            <a:r>
              <a:rPr lang="nl-NL" altLang="nl-NL" sz="2400" dirty="0" smtClean="0"/>
              <a:t>in / </a:t>
            </a:r>
            <a:r>
              <a:rPr lang="nl-NL" altLang="nl-NL" sz="2400" dirty="0"/>
              <a:t>naar auto’s </a:t>
            </a:r>
            <a:r>
              <a:rPr lang="nl-NL" altLang="nl-NL" sz="2400" dirty="0" smtClean="0"/>
              <a:t>en / </a:t>
            </a:r>
            <a:r>
              <a:rPr lang="nl-NL" altLang="nl-NL" sz="2400" dirty="0"/>
              <a:t>of woningen </a:t>
            </a:r>
            <a:r>
              <a:rPr lang="nl-NL" altLang="nl-NL" sz="2400" dirty="0" smtClean="0"/>
              <a:t>kijken</a:t>
            </a:r>
          </a:p>
          <a:p>
            <a:pPr marL="0" indent="0">
              <a:buNone/>
            </a:pPr>
            <a:endParaRPr lang="nl-NL" altLang="nl-NL" sz="2400" dirty="0" smtClean="0"/>
          </a:p>
          <a:p>
            <a:pPr marL="0" indent="0" algn="ctr">
              <a:buNone/>
            </a:pPr>
            <a:r>
              <a:rPr lang="nl-NL" altLang="nl-NL" sz="2800" b="1" u="sng" dirty="0" smtClean="0">
                <a:solidFill>
                  <a:srgbClr val="FF0000"/>
                </a:solidFill>
              </a:rPr>
              <a:t>Bel bij een verdachte situatie altijd 112</a:t>
            </a:r>
            <a:endParaRPr lang="nl-NL" altLang="nl-NL" sz="2800" b="1" u="sng" dirty="0">
              <a:solidFill>
                <a:srgbClr val="FF0000"/>
              </a:solidFill>
            </a:endParaRPr>
          </a:p>
          <a:p>
            <a:pPr marL="0" indent="0">
              <a:buNone/>
            </a:pPr>
            <a:endParaRPr lang="nl-NL" dirty="0"/>
          </a:p>
        </p:txBody>
      </p:sp>
    </p:spTree>
    <p:extLst>
      <p:ext uri="{BB962C8B-B14F-4D97-AF65-F5344CB8AC3E}">
        <p14:creationId xmlns:p14="http://schemas.microsoft.com/office/powerpoint/2010/main" val="166368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NP sjabloon 2010-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bg1"/>
        </a:solidFill>
        <a:ln w="12700">
          <a:noFill/>
          <a:miter lim="800000"/>
          <a:headEnd/>
          <a:tailEnd/>
        </a:ln>
        <a:effectLst>
          <a:outerShdw blurRad="635000" dist="254000" dir="2700000" algn="ctr" rotWithShape="0">
            <a:srgbClr val="D9E3ED"/>
          </a:outerShdw>
        </a:effectLst>
      </a:spPr>
      <a:bodyPr lIns="540000" anchor="ctr"/>
      <a:lstStyle>
        <a:defPPr eaLnBrk="1" hangingPunct="1">
          <a:spcBef>
            <a:spcPct val="50000"/>
          </a:spcBef>
          <a:defRPr sz="9600" b="1" dirty="0" smtClean="0">
            <a:solidFill>
              <a:srgbClr val="004682"/>
            </a:solidFill>
            <a:latin typeface="Arial"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NP+16-9+basis+2010-2013+met+titelfoto+-+voertuig+politie[1]</Template>
  <TotalTime>388</TotalTime>
  <Words>867</Words>
  <Application>Microsoft Office PowerPoint</Application>
  <PresentationFormat>Diavoorstelling (16:9)</PresentationFormat>
  <Paragraphs>145</Paragraphs>
  <Slides>19</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NP sjabloon 2010-2013</vt:lpstr>
      <vt:lpstr>Veiligheid in de wijk en Burgerparticipatie</vt:lpstr>
      <vt:lpstr>Wijkagenten Zeist Centrum</vt:lpstr>
      <vt:lpstr>De wijkagent in uw buurt</vt:lpstr>
      <vt:lpstr>De wijkagent is het lokale aanspreekpunt voor: </vt:lpstr>
      <vt:lpstr>Met welke zaken kunt u terecht bij uw wijkagent?</vt:lpstr>
      <vt:lpstr>Veiligheidsbeeld Zeist Centrum</vt:lpstr>
      <vt:lpstr>Veiligheidsbeeld ‘Rond het Wilhelminapark’</vt:lpstr>
      <vt:lpstr>Burgerparticipatie </vt:lpstr>
      <vt:lpstr>Wat is een verdachte situatie?</vt:lpstr>
      <vt:lpstr>Bel ook 112 bij;</vt:lpstr>
      <vt:lpstr>Wat wordt u gevraagd bij een melding?</vt:lpstr>
      <vt:lpstr>Wat doet de politie na een melding?</vt:lpstr>
      <vt:lpstr>PowerPoint-presentatie</vt:lpstr>
      <vt:lpstr>Informatie</vt:lpstr>
      <vt:lpstr>Burgernet</vt:lpstr>
      <vt:lpstr>Whatsapp groep</vt:lpstr>
      <vt:lpstr>Mobeye</vt:lpstr>
      <vt:lpstr>Waaks</vt:lpstr>
      <vt:lpstr>Tot ziens in de wijk!</vt:lpstr>
    </vt:vector>
  </TitlesOfParts>
  <Company>Politie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Meld verdacht gedrag</dc:title>
  <dc:creator>Bogaerts, Aurelie (A.)</dc:creator>
  <cp:lastModifiedBy>W.M.C. van Basten-Malipaard</cp:lastModifiedBy>
  <cp:revision>55</cp:revision>
  <dcterms:created xsi:type="dcterms:W3CDTF">2015-12-22T07:57:54Z</dcterms:created>
  <dcterms:modified xsi:type="dcterms:W3CDTF">2016-03-29T09:03:32Z</dcterms:modified>
</cp:coreProperties>
</file>